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Asap" charset="1" panose="020F0504030202060203"/>
      <p:regular r:id="rId24"/>
    </p:embeddedFont>
    <p:embeddedFont>
      <p:font typeface="Cabin" charset="1" panose="00000500000000000000"/>
      <p:regular r:id="rId25"/>
    </p:embeddedFont>
    <p:embeddedFont>
      <p:font typeface="Asap Bold" charset="1" panose="020F0804030202060203"/>
      <p:regular r:id="rId26"/>
    </p:embeddedFont>
    <p:embeddedFont>
      <p:font typeface="Crimson Pro" charset="1" panose="00000000000000000000"/>
      <p:regular r:id="rId27"/>
    </p:embeddedFont>
    <p:embeddedFont>
      <p:font typeface="Proxima Nova" charset="1" panose="02000506030000020004"/>
      <p:regular r:id="rId28"/>
    </p:embeddedFont>
    <p:embeddedFont>
      <p:font typeface="Noto Sans" charset="1" panose="020B0502040504020204"/>
      <p:regular r:id="rId29"/>
    </p:embeddedFont>
    <p:embeddedFont>
      <p:font typeface="Noto Sans Bold" charset="1" panose="020B0802040504020204"/>
      <p:regular r:id="rId30"/>
    </p:embeddedFont>
    <p:embeddedFont>
      <p:font typeface="Noto Serif Display" charset="1" panose="02020502080505020204"/>
      <p:regular r:id="rId31"/>
    </p:embeddedFont>
    <p:embeddedFont>
      <p:font typeface="DejaVu Serif Bold" charset="1" panose="02060803050605020204"/>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jpe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slide2.xml" Type="http://schemas.openxmlformats.org/officeDocument/2006/relationships/slid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FFE6FF">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028700" y="1435783"/>
            <a:ext cx="4536821" cy="951221"/>
            <a:chOff x="0" y="0"/>
            <a:chExt cx="6049094" cy="1268295"/>
          </a:xfrm>
        </p:grpSpPr>
        <p:sp>
          <p:nvSpPr>
            <p:cNvPr name="Freeform 3" id="3"/>
            <p:cNvSpPr/>
            <p:nvPr/>
          </p:nvSpPr>
          <p:spPr>
            <a:xfrm flipH="false" flipV="false" rot="0">
              <a:off x="0" y="0"/>
              <a:ext cx="1295668" cy="1268295"/>
            </a:xfrm>
            <a:custGeom>
              <a:avLst/>
              <a:gdLst/>
              <a:ahLst/>
              <a:cxnLst/>
              <a:rect r="r" b="b" t="t" l="l"/>
              <a:pathLst>
                <a:path h="1268295" w="1295668">
                  <a:moveTo>
                    <a:pt x="0" y="0"/>
                  </a:moveTo>
                  <a:lnTo>
                    <a:pt x="1295668" y="0"/>
                  </a:lnTo>
                  <a:lnTo>
                    <a:pt x="1295668" y="1268295"/>
                  </a:lnTo>
                  <a:lnTo>
                    <a:pt x="0" y="1268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473957" y="759671"/>
              <a:ext cx="4575137" cy="508635"/>
            </a:xfrm>
            <a:prstGeom prst="rect">
              <a:avLst/>
            </a:prstGeom>
          </p:spPr>
          <p:txBody>
            <a:bodyPr anchor="t" rtlCol="false" tIns="0" lIns="0" bIns="0" rIns="0">
              <a:spAutoFit/>
            </a:bodyPr>
            <a:lstStyle/>
            <a:p>
              <a:pPr algn="l">
                <a:lnSpc>
                  <a:spcPts val="3119"/>
                </a:lnSpc>
                <a:spcBef>
                  <a:spcPct val="0"/>
                </a:spcBef>
              </a:pPr>
            </a:p>
          </p:txBody>
        </p:sp>
        <p:sp>
          <p:nvSpPr>
            <p:cNvPr name="TextBox 5" id="5"/>
            <p:cNvSpPr txBox="true"/>
            <p:nvPr/>
          </p:nvSpPr>
          <p:spPr>
            <a:xfrm rot="0">
              <a:off x="1473957" y="104775"/>
              <a:ext cx="4575137" cy="664461"/>
            </a:xfrm>
            <a:prstGeom prst="rect">
              <a:avLst/>
            </a:prstGeom>
          </p:spPr>
          <p:txBody>
            <a:bodyPr anchor="t" rtlCol="false" tIns="0" lIns="0" bIns="0" rIns="0">
              <a:spAutoFit/>
            </a:bodyPr>
            <a:lstStyle/>
            <a:p>
              <a:pPr algn="l">
                <a:lnSpc>
                  <a:spcPts val="3416"/>
                </a:lnSpc>
              </a:pPr>
              <a:r>
                <a:rPr lang="en-US" sz="3795" spc="-75">
                  <a:solidFill>
                    <a:srgbClr val="000000"/>
                  </a:solidFill>
                  <a:latin typeface="Asap"/>
                  <a:ea typeface="Asap"/>
                  <a:cs typeface="Asap"/>
                  <a:sym typeface="Asap"/>
                </a:rPr>
                <a:t>Nhóm 8</a:t>
              </a:r>
            </a:p>
          </p:txBody>
        </p:sp>
      </p:grpSp>
      <p:sp>
        <p:nvSpPr>
          <p:cNvPr name="Freeform 6" id="6"/>
          <p:cNvSpPr/>
          <p:nvPr/>
        </p:nvSpPr>
        <p:spPr>
          <a:xfrm flipH="false" flipV="false" rot="0">
            <a:off x="10146691" y="1795126"/>
            <a:ext cx="7331221" cy="7258737"/>
          </a:xfrm>
          <a:custGeom>
            <a:avLst/>
            <a:gdLst/>
            <a:ahLst/>
            <a:cxnLst/>
            <a:rect r="r" b="b" t="t" l="l"/>
            <a:pathLst>
              <a:path h="7258737" w="7331221">
                <a:moveTo>
                  <a:pt x="0" y="0"/>
                </a:moveTo>
                <a:lnTo>
                  <a:pt x="7331221" y="0"/>
                </a:lnTo>
                <a:lnTo>
                  <a:pt x="7331221" y="7258737"/>
                </a:lnTo>
                <a:lnTo>
                  <a:pt x="0" y="7258737"/>
                </a:lnTo>
                <a:lnTo>
                  <a:pt x="0" y="0"/>
                </a:lnTo>
                <a:close/>
              </a:path>
            </a:pathLst>
          </a:custGeom>
          <a:blipFill>
            <a:blip r:embed="rId4"/>
            <a:stretch>
              <a:fillRect l="0" t="0" r="0" b="0"/>
            </a:stretch>
          </a:blipFill>
        </p:spPr>
      </p:sp>
      <p:sp>
        <p:nvSpPr>
          <p:cNvPr name="Freeform 7" id="7"/>
          <p:cNvSpPr/>
          <p:nvPr/>
        </p:nvSpPr>
        <p:spPr>
          <a:xfrm flipH="false" flipV="true" rot="-4665622">
            <a:off x="15407560" y="7491083"/>
            <a:ext cx="3450492" cy="3534435"/>
          </a:xfrm>
          <a:custGeom>
            <a:avLst/>
            <a:gdLst/>
            <a:ahLst/>
            <a:cxnLst/>
            <a:rect r="r" b="b" t="t" l="l"/>
            <a:pathLst>
              <a:path h="3534435" w="3450492">
                <a:moveTo>
                  <a:pt x="0" y="3534434"/>
                </a:moveTo>
                <a:lnTo>
                  <a:pt x="3450492" y="3534434"/>
                </a:lnTo>
                <a:lnTo>
                  <a:pt x="3450492" y="0"/>
                </a:lnTo>
                <a:lnTo>
                  <a:pt x="0" y="0"/>
                </a:lnTo>
                <a:lnTo>
                  <a:pt x="0" y="3534434"/>
                </a:lnTo>
                <a:close/>
              </a:path>
            </a:pathLst>
          </a:custGeom>
          <a:blipFill>
            <a:blip r:embed="rId5"/>
            <a:stretch>
              <a:fillRect l="0" t="0" r="0" b="0"/>
            </a:stretch>
          </a:blipFill>
        </p:spPr>
      </p:sp>
      <p:sp>
        <p:nvSpPr>
          <p:cNvPr name="Freeform 8" id="8"/>
          <p:cNvSpPr/>
          <p:nvPr/>
        </p:nvSpPr>
        <p:spPr>
          <a:xfrm flipH="false" flipV="false" rot="6274320">
            <a:off x="9876203" y="-46876"/>
            <a:ext cx="2561372" cy="2151152"/>
          </a:xfrm>
          <a:custGeom>
            <a:avLst/>
            <a:gdLst/>
            <a:ahLst/>
            <a:cxnLst/>
            <a:rect r="r" b="b" t="t" l="l"/>
            <a:pathLst>
              <a:path h="2151152" w="2561372">
                <a:moveTo>
                  <a:pt x="0" y="0"/>
                </a:moveTo>
                <a:lnTo>
                  <a:pt x="2561372" y="0"/>
                </a:lnTo>
                <a:lnTo>
                  <a:pt x="2561372" y="2151152"/>
                </a:lnTo>
                <a:lnTo>
                  <a:pt x="0" y="2151152"/>
                </a:lnTo>
                <a:lnTo>
                  <a:pt x="0" y="0"/>
                </a:lnTo>
                <a:close/>
              </a:path>
            </a:pathLst>
          </a:custGeom>
          <a:blipFill>
            <a:blip r:embed="rId6"/>
            <a:stretch>
              <a:fillRect l="0" t="0" r="0" b="0"/>
            </a:stretch>
          </a:blipFill>
        </p:spPr>
      </p:sp>
      <p:sp>
        <p:nvSpPr>
          <p:cNvPr name="TextBox 9" id="9"/>
          <p:cNvSpPr txBox="true"/>
          <p:nvPr/>
        </p:nvSpPr>
        <p:spPr>
          <a:xfrm rot="0">
            <a:off x="614457" y="3215123"/>
            <a:ext cx="9179238" cy="1670050"/>
          </a:xfrm>
          <a:prstGeom prst="rect">
            <a:avLst/>
          </a:prstGeom>
        </p:spPr>
        <p:txBody>
          <a:bodyPr anchor="t" rtlCol="false" tIns="0" lIns="0" bIns="0" rIns="0">
            <a:spAutoFit/>
          </a:bodyPr>
          <a:lstStyle/>
          <a:p>
            <a:pPr algn="l" marL="0" indent="0" lvl="0">
              <a:lnSpc>
                <a:spcPts val="4399"/>
              </a:lnSpc>
              <a:spcBef>
                <a:spcPct val="0"/>
              </a:spcBef>
            </a:pPr>
            <a:r>
              <a:rPr lang="en-US" sz="3999">
                <a:solidFill>
                  <a:srgbClr val="000000"/>
                </a:solidFill>
                <a:latin typeface="Cabin"/>
                <a:ea typeface="Cabin"/>
                <a:cs typeface="Cabin"/>
                <a:sym typeface="Cabin"/>
              </a:rPr>
              <a:t>XÂY DỰNG HỆ THỐNG PHÁT HIỆN ĐỐI TƯỢNG VÀ TRÍCH XUẤT ĐỐI TƯỢNG TRONG ẢNH</a:t>
            </a:r>
          </a:p>
        </p:txBody>
      </p:sp>
      <p:sp>
        <p:nvSpPr>
          <p:cNvPr name="TextBox 10" id="10"/>
          <p:cNvSpPr txBox="true"/>
          <p:nvPr/>
        </p:nvSpPr>
        <p:spPr>
          <a:xfrm rot="0">
            <a:off x="614457" y="6448139"/>
            <a:ext cx="4830349" cy="986155"/>
          </a:xfrm>
          <a:prstGeom prst="rect">
            <a:avLst/>
          </a:prstGeom>
        </p:spPr>
        <p:txBody>
          <a:bodyPr anchor="t" rtlCol="false" tIns="0" lIns="0" bIns="0" rIns="0">
            <a:spAutoFit/>
          </a:bodyPr>
          <a:lstStyle/>
          <a:p>
            <a:pPr algn="l">
              <a:lnSpc>
                <a:spcPts val="3919"/>
              </a:lnSpc>
            </a:pPr>
            <a:r>
              <a:rPr lang="en-US" sz="2799">
                <a:solidFill>
                  <a:srgbClr val="000000"/>
                </a:solidFill>
                <a:latin typeface="Asap"/>
                <a:ea typeface="Asap"/>
                <a:cs typeface="Asap"/>
                <a:sym typeface="Asap"/>
              </a:rPr>
              <a:t>Tên dự án:</a:t>
            </a:r>
          </a:p>
          <a:p>
            <a:pPr algn="l">
              <a:lnSpc>
                <a:spcPts val="3919"/>
              </a:lnSpc>
            </a:pPr>
            <a:r>
              <a:rPr lang="en-US" sz="2799" b="true">
                <a:solidFill>
                  <a:srgbClr val="000000"/>
                </a:solidFill>
                <a:latin typeface="Asap Bold"/>
                <a:ea typeface="Asap Bold"/>
                <a:cs typeface="Asap Bold"/>
                <a:sym typeface="Asap Bold"/>
              </a:rPr>
              <a:t>Xử lý ảnh và thị giác máy tính</a:t>
            </a:r>
          </a:p>
        </p:txBody>
      </p:sp>
      <p:sp>
        <p:nvSpPr>
          <p:cNvPr name="TextBox 11" id="11"/>
          <p:cNvSpPr txBox="true"/>
          <p:nvPr/>
        </p:nvSpPr>
        <p:spPr>
          <a:xfrm rot="0">
            <a:off x="15073543" y="1412865"/>
            <a:ext cx="2185757" cy="382270"/>
          </a:xfrm>
          <a:prstGeom prst="rect">
            <a:avLst/>
          </a:prstGeom>
        </p:spPr>
        <p:txBody>
          <a:bodyPr anchor="t" rtlCol="false" tIns="0" lIns="0" bIns="0" rIns="0">
            <a:spAutoFit/>
          </a:bodyPr>
          <a:lstStyle/>
          <a:p>
            <a:pPr algn="ctr">
              <a:lnSpc>
                <a:spcPts val="3079"/>
              </a:lnSpc>
            </a:pPr>
            <a:r>
              <a:rPr lang="en-US" sz="2199">
                <a:solidFill>
                  <a:srgbClr val="FFFFFF"/>
                </a:solidFill>
                <a:latin typeface="Asap"/>
                <a:ea typeface="Asap"/>
                <a:cs typeface="Asap"/>
                <a:sym typeface="Asap"/>
              </a:rPr>
              <a:t>Tháng 12/2024</a:t>
            </a:r>
          </a:p>
        </p:txBody>
      </p:sp>
      <p:sp>
        <p:nvSpPr>
          <p:cNvPr name="TextBox 12" id="12"/>
          <p:cNvSpPr txBox="true"/>
          <p:nvPr/>
        </p:nvSpPr>
        <p:spPr>
          <a:xfrm rot="0">
            <a:off x="5772736" y="5928254"/>
            <a:ext cx="3371264" cy="2472055"/>
          </a:xfrm>
          <a:prstGeom prst="rect">
            <a:avLst/>
          </a:prstGeom>
        </p:spPr>
        <p:txBody>
          <a:bodyPr anchor="t" rtlCol="false" tIns="0" lIns="0" bIns="0" rIns="0">
            <a:spAutoFit/>
          </a:bodyPr>
          <a:lstStyle/>
          <a:p>
            <a:pPr algn="l">
              <a:lnSpc>
                <a:spcPts val="3919"/>
              </a:lnSpc>
            </a:pPr>
            <a:r>
              <a:rPr lang="en-US" sz="2799">
                <a:solidFill>
                  <a:srgbClr val="000000"/>
                </a:solidFill>
                <a:latin typeface="Asap"/>
                <a:ea typeface="Asap"/>
                <a:cs typeface="Asap"/>
                <a:sym typeface="Asap"/>
              </a:rPr>
              <a:t>Người chuẩn bị:</a:t>
            </a:r>
          </a:p>
          <a:p>
            <a:pPr algn="l">
              <a:lnSpc>
                <a:spcPts val="3919"/>
              </a:lnSpc>
            </a:pPr>
            <a:r>
              <a:rPr lang="en-US" sz="2799" b="true">
                <a:solidFill>
                  <a:srgbClr val="000000"/>
                </a:solidFill>
                <a:latin typeface="Asap Bold"/>
                <a:ea typeface="Asap Bold"/>
                <a:cs typeface="Asap Bold"/>
                <a:sym typeface="Asap Bold"/>
              </a:rPr>
              <a:t>Hà Nguyễn Tùng Anh</a:t>
            </a:r>
          </a:p>
          <a:p>
            <a:pPr algn="l">
              <a:lnSpc>
                <a:spcPts val="3919"/>
              </a:lnSpc>
            </a:pPr>
            <a:r>
              <a:rPr lang="en-US" sz="2799" b="true">
                <a:solidFill>
                  <a:srgbClr val="000000"/>
                </a:solidFill>
                <a:latin typeface="Asap Bold"/>
                <a:ea typeface="Asap Bold"/>
                <a:cs typeface="Asap Bold"/>
                <a:sym typeface="Asap Bold"/>
              </a:rPr>
              <a:t>Lã Văn Bảo</a:t>
            </a:r>
          </a:p>
          <a:p>
            <a:pPr algn="l">
              <a:lnSpc>
                <a:spcPts val="3919"/>
              </a:lnSpc>
            </a:pPr>
            <a:r>
              <a:rPr lang="en-US" sz="2799" b="true">
                <a:solidFill>
                  <a:srgbClr val="000000"/>
                </a:solidFill>
                <a:latin typeface="Asap Bold"/>
                <a:ea typeface="Asap Bold"/>
                <a:cs typeface="Asap Bold"/>
                <a:sym typeface="Asap Bold"/>
              </a:rPr>
              <a:t>Võ Quốc Phương</a:t>
            </a:r>
          </a:p>
          <a:p>
            <a:pPr algn="l">
              <a:lnSpc>
                <a:spcPts val="391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8EE">
                <a:alpha val="100000"/>
              </a:srgbClr>
            </a:gs>
            <a:gs pos="100000">
              <a:srgbClr val="FF9CF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813837" y="1728280"/>
            <a:ext cx="9144000" cy="7530020"/>
          </a:xfrm>
          <a:custGeom>
            <a:avLst/>
            <a:gdLst/>
            <a:ahLst/>
            <a:cxnLst/>
            <a:rect r="r" b="b" t="t" l="l"/>
            <a:pathLst>
              <a:path h="7530020" w="9144000">
                <a:moveTo>
                  <a:pt x="0" y="0"/>
                </a:moveTo>
                <a:lnTo>
                  <a:pt x="9144000" y="0"/>
                </a:lnTo>
                <a:lnTo>
                  <a:pt x="9144000" y="7530020"/>
                </a:lnTo>
                <a:lnTo>
                  <a:pt x="0" y="7530020"/>
                </a:lnTo>
                <a:lnTo>
                  <a:pt x="0" y="0"/>
                </a:lnTo>
                <a:close/>
              </a:path>
            </a:pathLst>
          </a:custGeom>
          <a:blipFill>
            <a:blip r:embed="rId2"/>
            <a:stretch>
              <a:fillRect l="-1190" t="0" r="-1190" b="-12279"/>
            </a:stretch>
          </a:blipFill>
        </p:spPr>
      </p:sp>
      <p:sp>
        <p:nvSpPr>
          <p:cNvPr name="TextBox 3" id="3"/>
          <p:cNvSpPr txBox="true"/>
          <p:nvPr/>
        </p:nvSpPr>
        <p:spPr>
          <a:xfrm rot="0">
            <a:off x="301021" y="1743900"/>
            <a:ext cx="8512816" cy="7181215"/>
          </a:xfrm>
          <a:prstGeom prst="rect">
            <a:avLst/>
          </a:prstGeom>
        </p:spPr>
        <p:txBody>
          <a:bodyPr anchor="t" rtlCol="false" tIns="0" lIns="0" bIns="0" rIns="0">
            <a:spAutoFit/>
          </a:bodyPr>
          <a:lstStyle/>
          <a:p>
            <a:pPr algn="l">
              <a:lnSpc>
                <a:spcPts val="4759"/>
              </a:lnSpc>
            </a:pPr>
            <a:r>
              <a:rPr lang="en-US" sz="3399">
                <a:solidFill>
                  <a:srgbClr val="000000"/>
                </a:solidFill>
                <a:latin typeface="Noto Sans"/>
                <a:ea typeface="Noto Sans"/>
                <a:cs typeface="Noto Sans"/>
                <a:sym typeface="Noto Sans"/>
              </a:rPr>
              <a:t>YOLOv5 là phiên bản thứ 5 của YOLO. Mô hình này được phát triển bởi công ty Ultralytics và được sử dụng để phát hiện đối tượng trong hình ảnh và video. Tuy nhiên, phiên bản này không có bài báo chính thức và chỉ có repository trên Github. YOLOv5 đã cho thấy đây là phiên bản có thể cải thiện độ chính xác, tốc độ và hiệu suất so với YOLOv4. Thêm vào đó YOLOv5 còn giảm thiểu kích thước của mô hình để có thể chạy trên các thiết bị tầm trung và điện thoại thông minh.</a:t>
            </a:r>
          </a:p>
        </p:txBody>
      </p:sp>
      <p:sp>
        <p:nvSpPr>
          <p:cNvPr name="TextBox 4" id="4"/>
          <p:cNvSpPr txBox="true"/>
          <p:nvPr/>
        </p:nvSpPr>
        <p:spPr>
          <a:xfrm rot="0">
            <a:off x="-342700" y="-171450"/>
            <a:ext cx="18630700"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Noto Sans Bold"/>
                <a:ea typeface="Noto Sans Bold"/>
                <a:cs typeface="Noto Sans Bold"/>
                <a:sym typeface="Noto Sans Bold"/>
              </a:rPr>
              <a:t>Chi tiết về Yolov5</a:t>
            </a:r>
          </a:p>
        </p:txBody>
      </p:sp>
      <p:sp>
        <p:nvSpPr>
          <p:cNvPr name="TextBox 5" id="5"/>
          <p:cNvSpPr txBox="true"/>
          <p:nvPr/>
        </p:nvSpPr>
        <p:spPr>
          <a:xfrm rot="0">
            <a:off x="10502053" y="9182100"/>
            <a:ext cx="5767569" cy="712471"/>
          </a:xfrm>
          <a:prstGeom prst="rect">
            <a:avLst/>
          </a:prstGeom>
        </p:spPr>
        <p:txBody>
          <a:bodyPr anchor="t" rtlCol="false" tIns="0" lIns="0" bIns="0" rIns="0">
            <a:spAutoFit/>
          </a:bodyPr>
          <a:lstStyle/>
          <a:p>
            <a:pPr algn="ctr">
              <a:lnSpc>
                <a:spcPts val="5879"/>
              </a:lnSpc>
            </a:pPr>
            <a:r>
              <a:rPr lang="en-US" sz="4199">
                <a:solidFill>
                  <a:srgbClr val="000000"/>
                </a:solidFill>
                <a:latin typeface="Cabin"/>
                <a:ea typeface="Cabin"/>
                <a:cs typeface="Cabin"/>
                <a:sym typeface="Cabin"/>
              </a:rPr>
              <a:t> Kiến trúc của Yolov5</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867267">
            <a:off x="15672721" y="-757879"/>
            <a:ext cx="3173158" cy="3081875"/>
          </a:xfrm>
          <a:custGeom>
            <a:avLst/>
            <a:gdLst/>
            <a:ahLst/>
            <a:cxnLst/>
            <a:rect r="r" b="b" t="t" l="l"/>
            <a:pathLst>
              <a:path h="3081875" w="3173158">
                <a:moveTo>
                  <a:pt x="0" y="0"/>
                </a:moveTo>
                <a:lnTo>
                  <a:pt x="3173158" y="0"/>
                </a:lnTo>
                <a:lnTo>
                  <a:pt x="3173158" y="3081875"/>
                </a:lnTo>
                <a:lnTo>
                  <a:pt x="0" y="3081875"/>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13150579" y="2460085"/>
            <a:ext cx="4776852" cy="5795460"/>
            <a:chOff x="0" y="0"/>
            <a:chExt cx="5188077" cy="6294374"/>
          </a:xfrm>
        </p:grpSpPr>
        <p:sp>
          <p:nvSpPr>
            <p:cNvPr name="Freeform 4" id="4"/>
            <p:cNvSpPr/>
            <p:nvPr/>
          </p:nvSpPr>
          <p:spPr>
            <a:xfrm flipH="false" flipV="false" rot="0">
              <a:off x="-29972" y="0"/>
              <a:ext cx="5218049" cy="6322060"/>
            </a:xfrm>
            <a:custGeom>
              <a:avLst/>
              <a:gdLst/>
              <a:ahLst/>
              <a:cxnLst/>
              <a:rect r="r" b="b" t="t" l="l"/>
              <a:pathLst>
                <a:path h="6322060" w="5218049">
                  <a:moveTo>
                    <a:pt x="4925949" y="0"/>
                  </a:moveTo>
                  <a:cubicBezTo>
                    <a:pt x="5086604" y="0"/>
                    <a:pt x="5218049" y="131445"/>
                    <a:pt x="5218049" y="292100"/>
                  </a:cubicBezTo>
                  <a:lnTo>
                    <a:pt x="5218049" y="6057900"/>
                  </a:lnTo>
                  <a:cubicBezTo>
                    <a:pt x="5218049" y="6218555"/>
                    <a:pt x="5089652" y="6322060"/>
                    <a:pt x="4932680" y="6287897"/>
                  </a:cubicBezTo>
                  <a:lnTo>
                    <a:pt x="1595755" y="5561457"/>
                  </a:lnTo>
                  <a:cubicBezTo>
                    <a:pt x="1438783" y="5527294"/>
                    <a:pt x="1279144" y="5371592"/>
                    <a:pt x="1241171" y="5215509"/>
                  </a:cubicBezTo>
                  <a:lnTo>
                    <a:pt x="38100" y="283718"/>
                  </a:lnTo>
                  <a:cubicBezTo>
                    <a:pt x="0" y="127762"/>
                    <a:pt x="100203" y="0"/>
                    <a:pt x="260858" y="0"/>
                  </a:cubicBezTo>
                  <a:lnTo>
                    <a:pt x="4925949" y="0"/>
                  </a:lnTo>
                  <a:close/>
                </a:path>
              </a:pathLst>
            </a:custGeom>
            <a:blipFill>
              <a:blip r:embed="rId3"/>
              <a:stretch>
                <a:fillRect l="-57490" t="0" r="-57490" b="0"/>
              </a:stretch>
            </a:blipFill>
          </p:spPr>
        </p:sp>
      </p:grpSp>
      <p:sp>
        <p:nvSpPr>
          <p:cNvPr name="Freeform 5" id="5"/>
          <p:cNvSpPr/>
          <p:nvPr/>
        </p:nvSpPr>
        <p:spPr>
          <a:xfrm flipH="false" flipV="false" rot="0">
            <a:off x="16130621" y="8083563"/>
            <a:ext cx="2620109" cy="2544736"/>
          </a:xfrm>
          <a:custGeom>
            <a:avLst/>
            <a:gdLst/>
            <a:ahLst/>
            <a:cxnLst/>
            <a:rect r="r" b="b" t="t" l="l"/>
            <a:pathLst>
              <a:path h="2544736" w="2620109">
                <a:moveTo>
                  <a:pt x="0" y="0"/>
                </a:moveTo>
                <a:lnTo>
                  <a:pt x="2620109" y="0"/>
                </a:lnTo>
                <a:lnTo>
                  <a:pt x="2620109" y="2544736"/>
                </a:lnTo>
                <a:lnTo>
                  <a:pt x="0" y="2544736"/>
                </a:lnTo>
                <a:lnTo>
                  <a:pt x="0" y="0"/>
                </a:lnTo>
                <a:close/>
              </a:path>
            </a:pathLst>
          </a:custGeom>
          <a:blipFill>
            <a:blip r:embed="rId2"/>
            <a:stretch>
              <a:fillRect l="0" t="0" r="0" b="0"/>
            </a:stretch>
          </a:blipFill>
        </p:spPr>
      </p:sp>
      <p:sp>
        <p:nvSpPr>
          <p:cNvPr name="Freeform 6" id="6"/>
          <p:cNvSpPr/>
          <p:nvPr/>
        </p:nvSpPr>
        <p:spPr>
          <a:xfrm flipH="false" flipV="false" rot="0">
            <a:off x="12707076" y="97442"/>
            <a:ext cx="2344923" cy="2362643"/>
          </a:xfrm>
          <a:custGeom>
            <a:avLst/>
            <a:gdLst/>
            <a:ahLst/>
            <a:cxnLst/>
            <a:rect r="r" b="b" t="t" l="l"/>
            <a:pathLst>
              <a:path h="2362643" w="2344923">
                <a:moveTo>
                  <a:pt x="0" y="0"/>
                </a:moveTo>
                <a:lnTo>
                  <a:pt x="2344923" y="0"/>
                </a:lnTo>
                <a:lnTo>
                  <a:pt x="2344923" y="2362643"/>
                </a:lnTo>
                <a:lnTo>
                  <a:pt x="0" y="2362643"/>
                </a:lnTo>
                <a:lnTo>
                  <a:pt x="0" y="0"/>
                </a:lnTo>
                <a:close/>
              </a:path>
            </a:pathLst>
          </a:custGeom>
          <a:blipFill>
            <a:blip r:embed="rId4"/>
            <a:stretch>
              <a:fillRect l="0" t="0" r="0" b="0"/>
            </a:stretch>
          </a:blipFill>
        </p:spPr>
      </p:sp>
      <p:sp>
        <p:nvSpPr>
          <p:cNvPr name="Freeform 7" id="7"/>
          <p:cNvSpPr/>
          <p:nvPr/>
        </p:nvSpPr>
        <p:spPr>
          <a:xfrm flipH="false" flipV="false" rot="0">
            <a:off x="-223870" y="783058"/>
            <a:ext cx="2243523" cy="2228322"/>
          </a:xfrm>
          <a:custGeom>
            <a:avLst/>
            <a:gdLst/>
            <a:ahLst/>
            <a:cxnLst/>
            <a:rect r="r" b="b" t="t" l="l"/>
            <a:pathLst>
              <a:path h="2228322" w="2243523">
                <a:moveTo>
                  <a:pt x="0" y="0"/>
                </a:moveTo>
                <a:lnTo>
                  <a:pt x="2243522" y="0"/>
                </a:lnTo>
                <a:lnTo>
                  <a:pt x="2243522" y="2228323"/>
                </a:lnTo>
                <a:lnTo>
                  <a:pt x="0" y="2228323"/>
                </a:lnTo>
                <a:lnTo>
                  <a:pt x="0" y="0"/>
                </a:lnTo>
                <a:close/>
              </a:path>
            </a:pathLst>
          </a:custGeom>
          <a:blipFill>
            <a:blip r:embed="rId5"/>
            <a:stretch>
              <a:fillRect l="0" t="0" r="0" b="0"/>
            </a:stretch>
          </a:blipFill>
        </p:spPr>
      </p:sp>
      <p:sp>
        <p:nvSpPr>
          <p:cNvPr name="TextBox 8" id="8"/>
          <p:cNvSpPr txBox="true"/>
          <p:nvPr/>
        </p:nvSpPr>
        <p:spPr>
          <a:xfrm rot="0">
            <a:off x="2665483" y="460157"/>
            <a:ext cx="10041593" cy="2384425"/>
          </a:xfrm>
          <a:prstGeom prst="rect">
            <a:avLst/>
          </a:prstGeom>
        </p:spPr>
        <p:txBody>
          <a:bodyPr anchor="t" rtlCol="false" tIns="0" lIns="0" bIns="0" rIns="0">
            <a:spAutoFit/>
          </a:bodyPr>
          <a:lstStyle/>
          <a:p>
            <a:pPr algn="l" marL="0" indent="0" lvl="0">
              <a:lnSpc>
                <a:spcPts val="9349"/>
              </a:lnSpc>
              <a:spcBef>
                <a:spcPct val="0"/>
              </a:spcBef>
            </a:pPr>
            <a:r>
              <a:rPr lang="en-US" sz="8499" spc="-169">
                <a:solidFill>
                  <a:srgbClr val="FFFFFF"/>
                </a:solidFill>
                <a:latin typeface="Cabin"/>
                <a:ea typeface="Cabin"/>
                <a:cs typeface="Cabin"/>
                <a:sym typeface="Cabin"/>
              </a:rPr>
              <a:t>Xây dựng hệ thống nhận diện vật thể</a:t>
            </a:r>
          </a:p>
        </p:txBody>
      </p:sp>
      <p:sp>
        <p:nvSpPr>
          <p:cNvPr name="TextBox 9" id="9"/>
          <p:cNvSpPr txBox="true"/>
          <p:nvPr/>
        </p:nvSpPr>
        <p:spPr>
          <a:xfrm rot="0">
            <a:off x="1439764" y="3222131"/>
            <a:ext cx="7191375" cy="23806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Noto Serif Display"/>
                <a:ea typeface="Noto Serif Display"/>
                <a:cs typeface="Noto Serif Display"/>
                <a:sym typeface="Noto Serif Display"/>
              </a:rPr>
              <a:t>Hướng giải quyết</a:t>
            </a:r>
          </a:p>
          <a:p>
            <a:pPr algn="l" marL="734059" indent="-367030" lvl="1">
              <a:lnSpc>
                <a:spcPts val="4759"/>
              </a:lnSpc>
              <a:buFont typeface="Arial"/>
              <a:buChar char="•"/>
            </a:pPr>
            <a:r>
              <a:rPr lang="en-US" sz="3399">
                <a:solidFill>
                  <a:srgbClr val="FFFFFF"/>
                </a:solidFill>
                <a:latin typeface="Noto Serif Display"/>
                <a:ea typeface="Noto Serif Display"/>
                <a:cs typeface="Noto Serif Display"/>
                <a:sym typeface="Noto Serif Display"/>
              </a:rPr>
              <a:t>Phát hiện và nhận dạng</a:t>
            </a:r>
          </a:p>
          <a:p>
            <a:pPr algn="l" marL="734059" indent="-367030" lvl="1">
              <a:lnSpc>
                <a:spcPts val="4759"/>
              </a:lnSpc>
              <a:buFont typeface="Arial"/>
              <a:buChar char="•"/>
            </a:pPr>
            <a:r>
              <a:rPr lang="en-US" sz="3399">
                <a:solidFill>
                  <a:srgbClr val="FFFFFF"/>
                </a:solidFill>
                <a:latin typeface="Noto Serif Display"/>
                <a:ea typeface="Noto Serif Display"/>
                <a:cs typeface="Noto Serif Display"/>
                <a:sym typeface="Noto Serif Display"/>
              </a:rPr>
              <a:t>Phân đoạn và nhận diện vật thể</a:t>
            </a:r>
          </a:p>
          <a:p>
            <a:pPr algn="l">
              <a:lnSpc>
                <a:spcPts val="4759"/>
              </a:lnSpc>
            </a:pPr>
          </a:p>
        </p:txBody>
      </p:sp>
      <p:sp>
        <p:nvSpPr>
          <p:cNvPr name="TextBox 10" id="10"/>
          <p:cNvSpPr txBox="true"/>
          <p:nvPr/>
        </p:nvSpPr>
        <p:spPr>
          <a:xfrm rot="0">
            <a:off x="1869728" y="5291140"/>
            <a:ext cx="9331814" cy="4180840"/>
          </a:xfrm>
          <a:prstGeom prst="rect">
            <a:avLst/>
          </a:prstGeom>
        </p:spPr>
        <p:txBody>
          <a:bodyPr anchor="t" rtlCol="false" tIns="0" lIns="0" bIns="0" rIns="0">
            <a:spAutoFit/>
          </a:bodyPr>
          <a:lstStyle/>
          <a:p>
            <a:pPr algn="l">
              <a:lnSpc>
                <a:spcPts val="4759"/>
              </a:lnSpc>
            </a:pPr>
            <a:r>
              <a:rPr lang="en-US" sz="3399">
                <a:solidFill>
                  <a:srgbClr val="FFFFFF"/>
                </a:solidFill>
                <a:latin typeface="Noto Serif Display"/>
                <a:ea typeface="Noto Serif Display"/>
                <a:cs typeface="Noto Serif Display"/>
                <a:sym typeface="Noto Serif Display"/>
              </a:rPr>
              <a:t>Phát hiện và nhận dạng</a:t>
            </a:r>
          </a:p>
          <a:p>
            <a:pPr algn="l">
              <a:lnSpc>
                <a:spcPts val="4759"/>
              </a:lnSpc>
            </a:pPr>
            <a:r>
              <a:rPr lang="en-US" sz="3399">
                <a:solidFill>
                  <a:srgbClr val="FFFFFF"/>
                </a:solidFill>
                <a:latin typeface="Noto Serif Display"/>
                <a:ea typeface="Noto Serif Display"/>
                <a:cs typeface="Noto Serif Display"/>
                <a:sym typeface="Noto Serif Display"/>
              </a:rPr>
              <a:t>1.Đọc ảnh đầu vào</a:t>
            </a:r>
          </a:p>
          <a:p>
            <a:pPr algn="l">
              <a:lnSpc>
                <a:spcPts val="4759"/>
              </a:lnSpc>
            </a:pPr>
            <a:r>
              <a:rPr lang="en-US" sz="3399">
                <a:solidFill>
                  <a:srgbClr val="FFFFFF"/>
                </a:solidFill>
                <a:latin typeface="Noto Serif Display"/>
                <a:ea typeface="Noto Serif Display"/>
                <a:cs typeface="Noto Serif Display"/>
                <a:sym typeface="Noto Serif Display"/>
              </a:rPr>
              <a:t>2.Sử dụng YOLO để dự đoán</a:t>
            </a:r>
          </a:p>
          <a:p>
            <a:pPr algn="l">
              <a:lnSpc>
                <a:spcPts val="4759"/>
              </a:lnSpc>
            </a:pPr>
            <a:r>
              <a:rPr lang="en-US" sz="3399">
                <a:solidFill>
                  <a:srgbClr val="FFFFFF"/>
                </a:solidFill>
                <a:latin typeface="Noto Serif Display"/>
                <a:ea typeface="Noto Serif Display"/>
                <a:cs typeface="Noto Serif Display"/>
                <a:sym typeface="Noto Serif Display"/>
              </a:rPr>
              <a:t>3.Xử lý kết quả dự đoán</a:t>
            </a:r>
          </a:p>
          <a:p>
            <a:pPr algn="l">
              <a:lnSpc>
                <a:spcPts val="4759"/>
              </a:lnSpc>
            </a:pPr>
            <a:r>
              <a:rPr lang="en-US" sz="3399">
                <a:solidFill>
                  <a:srgbClr val="FFFFFF"/>
                </a:solidFill>
                <a:latin typeface="Noto Serif Display"/>
                <a:ea typeface="Noto Serif Display"/>
                <a:cs typeface="Noto Serif Display"/>
                <a:sym typeface="Noto Serif Display"/>
              </a:rPr>
              <a:t>4.Vẽ bounding box </a:t>
            </a:r>
          </a:p>
          <a:p>
            <a:pPr algn="l">
              <a:lnSpc>
                <a:spcPts val="4759"/>
              </a:lnSpc>
            </a:pPr>
            <a:r>
              <a:rPr lang="en-US" sz="3399">
                <a:solidFill>
                  <a:srgbClr val="FFFFFF"/>
                </a:solidFill>
                <a:latin typeface="Noto Serif Display"/>
                <a:ea typeface="Noto Serif Display"/>
                <a:cs typeface="Noto Serif Display"/>
                <a:sym typeface="Noto Serif Display"/>
              </a:rPr>
              <a:t>5.Trả về danh sách biến số </a:t>
            </a:r>
          </a:p>
          <a:p>
            <a:pPr algn="l">
              <a:lnSpc>
                <a:spcPts val="475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857500"/>
            <a:chOff x="0" y="0"/>
            <a:chExt cx="4816593" cy="752593"/>
          </a:xfrm>
        </p:grpSpPr>
        <p:sp>
          <p:nvSpPr>
            <p:cNvPr name="Freeform 3" id="3"/>
            <p:cNvSpPr/>
            <p:nvPr/>
          </p:nvSpPr>
          <p:spPr>
            <a:xfrm flipH="false" flipV="false" rot="0">
              <a:off x="0" y="0"/>
              <a:ext cx="4816592" cy="752593"/>
            </a:xfrm>
            <a:custGeom>
              <a:avLst/>
              <a:gdLst/>
              <a:ahLst/>
              <a:cxnLst/>
              <a:rect r="r" b="b" t="t" l="l"/>
              <a:pathLst>
                <a:path h="752593" w="4816592">
                  <a:moveTo>
                    <a:pt x="0" y="0"/>
                  </a:moveTo>
                  <a:lnTo>
                    <a:pt x="4816592" y="0"/>
                  </a:lnTo>
                  <a:lnTo>
                    <a:pt x="4816592" y="752593"/>
                  </a:lnTo>
                  <a:lnTo>
                    <a:pt x="0" y="752593"/>
                  </a:lnTo>
                  <a:close/>
                </a:path>
              </a:pathLst>
            </a:custGeom>
            <a:gradFill rotWithShape="true">
              <a:gsLst>
                <a:gs pos="0">
                  <a:srgbClr val="EC1A83">
                    <a:alpha val="100000"/>
                  </a:srgbClr>
                </a:gs>
                <a:gs pos="100000">
                  <a:srgbClr val="FF9CFB">
                    <a:alpha val="100000"/>
                  </a:srgbClr>
                </a:gs>
              </a:gsLst>
              <a:lin ang="0"/>
            </a:gradFill>
          </p:spPr>
        </p:sp>
        <p:sp>
          <p:nvSpPr>
            <p:cNvPr name="TextBox 4" id="4"/>
            <p:cNvSpPr txBox="true"/>
            <p:nvPr/>
          </p:nvSpPr>
          <p:spPr>
            <a:xfrm>
              <a:off x="0" y="-38100"/>
              <a:ext cx="4816593" cy="790693"/>
            </a:xfrm>
            <a:prstGeom prst="rect">
              <a:avLst/>
            </a:prstGeom>
          </p:spPr>
          <p:txBody>
            <a:bodyPr anchor="ctr" rtlCol="false" tIns="50800" lIns="50800" bIns="50800" rIns="50800"/>
            <a:lstStyle/>
            <a:p>
              <a:pPr algn="ctr">
                <a:lnSpc>
                  <a:spcPts val="3374"/>
                </a:lnSpc>
              </a:pPr>
            </a:p>
          </p:txBody>
        </p:sp>
      </p:grpSp>
      <p:sp>
        <p:nvSpPr>
          <p:cNvPr name="Freeform 5" id="5"/>
          <p:cNvSpPr/>
          <p:nvPr/>
        </p:nvSpPr>
        <p:spPr>
          <a:xfrm flipH="false" flipV="false" rot="0">
            <a:off x="4205897" y="3374677"/>
            <a:ext cx="11301259" cy="5311592"/>
          </a:xfrm>
          <a:custGeom>
            <a:avLst/>
            <a:gdLst/>
            <a:ahLst/>
            <a:cxnLst/>
            <a:rect r="r" b="b" t="t" l="l"/>
            <a:pathLst>
              <a:path h="5311592" w="11301259">
                <a:moveTo>
                  <a:pt x="0" y="0"/>
                </a:moveTo>
                <a:lnTo>
                  <a:pt x="11301259" y="0"/>
                </a:lnTo>
                <a:lnTo>
                  <a:pt x="11301259" y="5311592"/>
                </a:lnTo>
                <a:lnTo>
                  <a:pt x="0" y="5311592"/>
                </a:lnTo>
                <a:lnTo>
                  <a:pt x="0" y="0"/>
                </a:lnTo>
                <a:close/>
              </a:path>
            </a:pathLst>
          </a:custGeom>
          <a:blipFill>
            <a:blip r:embed="rId2"/>
            <a:stretch>
              <a:fillRect l="0" t="0" r="0" b="0"/>
            </a:stretch>
          </a:blipFill>
        </p:spPr>
      </p:sp>
      <p:sp>
        <p:nvSpPr>
          <p:cNvPr name="TextBox 6" id="6"/>
          <p:cNvSpPr txBox="true"/>
          <p:nvPr/>
        </p:nvSpPr>
        <p:spPr>
          <a:xfrm rot="0">
            <a:off x="1028700" y="849733"/>
            <a:ext cx="11194238" cy="1024893"/>
          </a:xfrm>
          <a:prstGeom prst="rect">
            <a:avLst/>
          </a:prstGeom>
        </p:spPr>
        <p:txBody>
          <a:bodyPr anchor="t" rtlCol="false" tIns="0" lIns="0" bIns="0" rIns="0">
            <a:spAutoFit/>
          </a:bodyPr>
          <a:lstStyle/>
          <a:p>
            <a:pPr algn="l" marL="0" indent="0" lvl="0">
              <a:lnSpc>
                <a:spcPts val="7920"/>
              </a:lnSpc>
              <a:spcBef>
                <a:spcPct val="0"/>
              </a:spcBef>
            </a:pPr>
            <a:r>
              <a:rPr lang="en-US" sz="7200" spc="-144">
                <a:solidFill>
                  <a:srgbClr val="FFFFFF"/>
                </a:solidFill>
                <a:latin typeface="Cabin"/>
                <a:ea typeface="Cabin"/>
                <a:cs typeface="Cabin"/>
                <a:sym typeface="Cabin"/>
              </a:rPr>
              <a:t>CHƯƠNG 3 : THỰC NGHIỆM</a:t>
            </a:r>
          </a:p>
        </p:txBody>
      </p:sp>
      <p:sp>
        <p:nvSpPr>
          <p:cNvPr name="TextBox 7" id="7"/>
          <p:cNvSpPr txBox="true"/>
          <p:nvPr/>
        </p:nvSpPr>
        <p:spPr>
          <a:xfrm rot="0">
            <a:off x="305032" y="3027332"/>
            <a:ext cx="1067157" cy="656590"/>
          </a:xfrm>
          <a:prstGeom prst="rect">
            <a:avLst/>
          </a:prstGeom>
        </p:spPr>
        <p:txBody>
          <a:bodyPr anchor="t" rtlCol="false" tIns="0" lIns="0" bIns="0" rIns="0">
            <a:spAutoFit/>
          </a:bodyPr>
          <a:lstStyle/>
          <a:p>
            <a:pPr algn="ctr">
              <a:lnSpc>
                <a:spcPts val="2659"/>
              </a:lnSpc>
            </a:pPr>
            <a:r>
              <a:rPr lang="en-US" sz="1899" b="true">
                <a:solidFill>
                  <a:srgbClr val="000000"/>
                </a:solidFill>
                <a:latin typeface="Noto Sans Bold"/>
                <a:ea typeface="Noto Sans Bold"/>
                <a:cs typeface="Noto Sans Bold"/>
                <a:sym typeface="Noto Sans Bold"/>
              </a:rPr>
              <a:t>Dữ liệu : </a:t>
            </a:r>
          </a:p>
          <a:p>
            <a:pPr algn="ctr">
              <a:lnSpc>
                <a:spcPts val="2659"/>
              </a:lnSpc>
            </a:pPr>
          </a:p>
        </p:txBody>
      </p:sp>
      <p:sp>
        <p:nvSpPr>
          <p:cNvPr name="TextBox 8" id="8"/>
          <p:cNvSpPr txBox="true"/>
          <p:nvPr/>
        </p:nvSpPr>
        <p:spPr>
          <a:xfrm rot="0">
            <a:off x="838611" y="3655348"/>
            <a:ext cx="2468523" cy="925830"/>
          </a:xfrm>
          <a:prstGeom prst="rect">
            <a:avLst/>
          </a:prstGeom>
        </p:spPr>
        <p:txBody>
          <a:bodyPr anchor="t" rtlCol="false" tIns="0" lIns="0" bIns="0" rIns="0">
            <a:spAutoFit/>
          </a:bodyPr>
          <a:lstStyle/>
          <a:p>
            <a:pPr algn="ctr">
              <a:lnSpc>
                <a:spcPts val="2520"/>
              </a:lnSpc>
            </a:pPr>
            <a:r>
              <a:rPr lang="en-US" sz="1800" b="true">
                <a:solidFill>
                  <a:srgbClr val="000000"/>
                </a:solidFill>
                <a:latin typeface="Noto Sans Bold"/>
                <a:ea typeface="Noto Sans Bold"/>
                <a:cs typeface="Noto Sans Bold"/>
                <a:sym typeface="Noto Sans Bold"/>
              </a:rPr>
              <a:t>Ảnh chứa các biến số.</a:t>
            </a:r>
          </a:p>
          <a:p>
            <a:pPr algn="ctr">
              <a:lnSpc>
                <a:spcPts val="2520"/>
              </a:lnSpc>
            </a:pPr>
          </a:p>
          <a:p>
            <a:pPr algn="ctr">
              <a:lnSpc>
                <a:spcPts val="2520"/>
              </a:lnSpc>
            </a:pPr>
          </a:p>
        </p:txBody>
      </p:sp>
      <p:sp>
        <p:nvSpPr>
          <p:cNvPr name="TextBox 9" id="9"/>
          <p:cNvSpPr txBox="true"/>
          <p:nvPr/>
        </p:nvSpPr>
        <p:spPr>
          <a:xfrm rot="0">
            <a:off x="512129" y="8909051"/>
            <a:ext cx="18288000" cy="349249"/>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sap"/>
                <a:ea typeface="Asap"/>
                <a:cs typeface="Asap"/>
                <a:sym typeface="Asap"/>
              </a:rPr>
              <a:t> Nguồn dữ liệu:images google</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E9DBFF"/>
        </a:solidFill>
      </p:bgPr>
    </p:bg>
    <p:spTree>
      <p:nvGrpSpPr>
        <p:cNvPr id="1" name=""/>
        <p:cNvGrpSpPr/>
        <p:nvPr/>
      </p:nvGrpSpPr>
      <p:grpSpPr>
        <a:xfrm>
          <a:off x="0" y="0"/>
          <a:ext cx="0" cy="0"/>
          <a:chOff x="0" y="0"/>
          <a:chExt cx="0" cy="0"/>
        </a:xfrm>
      </p:grpSpPr>
      <p:sp>
        <p:nvSpPr>
          <p:cNvPr name="TextBox 2" id="2"/>
          <p:cNvSpPr txBox="true"/>
          <p:nvPr/>
        </p:nvSpPr>
        <p:spPr>
          <a:xfrm rot="0">
            <a:off x="446066" y="379666"/>
            <a:ext cx="16813234" cy="8675012"/>
          </a:xfrm>
          <a:prstGeom prst="rect">
            <a:avLst/>
          </a:prstGeom>
        </p:spPr>
        <p:txBody>
          <a:bodyPr anchor="t" rtlCol="false" tIns="0" lIns="0" bIns="0" rIns="0">
            <a:spAutoFit/>
          </a:bodyPr>
          <a:lstStyle/>
          <a:p>
            <a:pPr algn="just">
              <a:lnSpc>
                <a:spcPts val="4324"/>
              </a:lnSpc>
            </a:pPr>
            <a:r>
              <a:rPr lang="en-US" sz="3089" b="true">
                <a:solidFill>
                  <a:srgbClr val="000000"/>
                </a:solidFill>
                <a:latin typeface="DejaVu Serif Bold"/>
                <a:ea typeface="DejaVu Serif Bold"/>
                <a:cs typeface="DejaVu Serif Bold"/>
                <a:sym typeface="DejaVu Serif Bold"/>
              </a:rPr>
              <a:t>+Tập dữ liệu phát hiện biến số được thu thập từ nguồn công khai </a:t>
            </a:r>
          </a:p>
          <a:p>
            <a:pPr algn="just">
              <a:lnSpc>
                <a:spcPts val="4324"/>
              </a:lnSpc>
            </a:pPr>
            <a:r>
              <a:rPr lang="en-US" sz="3089" b="true">
                <a:solidFill>
                  <a:srgbClr val="000000"/>
                </a:solidFill>
                <a:latin typeface="DejaVu Serif Bold"/>
                <a:ea typeface="DejaVu Serif Bold"/>
                <a:cs typeface="DejaVu Serif Bold"/>
                <a:sym typeface="DejaVu Serif Bold"/>
              </a:rPr>
              <a:t>+Tổng số ảnh biến số: 9.000 ảnh và 12.000 nhãn tương ứng</a:t>
            </a:r>
          </a:p>
          <a:p>
            <a:pPr algn="just">
              <a:lnSpc>
                <a:spcPts val="4324"/>
              </a:lnSpc>
            </a:pPr>
            <a:r>
              <a:rPr lang="en-US" sz="3089" b="true">
                <a:solidFill>
                  <a:srgbClr val="000000"/>
                </a:solidFill>
                <a:latin typeface="DejaVu Serif Bold"/>
                <a:ea typeface="DejaVu Serif Bold"/>
                <a:cs typeface="DejaVu Serif Bold"/>
                <a:sym typeface="DejaVu Serif Bold"/>
              </a:rPr>
              <a:t>+Đặc điểm: Các biến số có nền trắng, xanh, vàng, đỏ và nền phức tạp</a:t>
            </a:r>
          </a:p>
          <a:p>
            <a:pPr algn="just">
              <a:lnSpc>
                <a:spcPts val="4324"/>
              </a:lnSpc>
            </a:pPr>
            <a:r>
              <a:rPr lang="en-US" sz="3089" b="true">
                <a:solidFill>
                  <a:srgbClr val="000000"/>
                </a:solidFill>
                <a:latin typeface="DejaVu Serif Bold"/>
                <a:ea typeface="DejaVu Serif Bold"/>
                <a:cs typeface="DejaVu Serif Bold"/>
                <a:sym typeface="DejaVu Serif Bold"/>
              </a:rPr>
              <a:t>·Tỉ lệ chia tập dữ liệu </a:t>
            </a:r>
          </a:p>
          <a:p>
            <a:pPr algn="just">
              <a:lnSpc>
                <a:spcPts val="4324"/>
              </a:lnSpc>
            </a:pPr>
            <a:r>
              <a:rPr lang="en-US" sz="3089" b="true">
                <a:solidFill>
                  <a:srgbClr val="000000"/>
                </a:solidFill>
                <a:latin typeface="DejaVu Serif Bold"/>
                <a:ea typeface="DejaVu Serif Bold"/>
                <a:cs typeface="DejaVu Serif Bold"/>
                <a:sym typeface="DejaVu Serif Bold"/>
              </a:rPr>
              <a:t>+Tập huấn luyện (training set): 87%</a:t>
            </a:r>
          </a:p>
          <a:p>
            <a:pPr algn="just">
              <a:lnSpc>
                <a:spcPts val="4324"/>
              </a:lnSpc>
            </a:pPr>
            <a:r>
              <a:rPr lang="en-US" sz="3089" b="true">
                <a:solidFill>
                  <a:srgbClr val="000000"/>
                </a:solidFill>
                <a:latin typeface="DejaVu Serif Bold"/>
                <a:ea typeface="DejaVu Serif Bold"/>
                <a:cs typeface="DejaVu Serif Bold"/>
                <a:sym typeface="DejaVu Serif Bold"/>
              </a:rPr>
              <a:t>+Tập xác thực (validation set): 8%</a:t>
            </a:r>
          </a:p>
          <a:p>
            <a:pPr algn="just">
              <a:lnSpc>
                <a:spcPts val="4324"/>
              </a:lnSpc>
            </a:pPr>
            <a:r>
              <a:rPr lang="en-US" sz="3089" b="true">
                <a:solidFill>
                  <a:srgbClr val="000000"/>
                </a:solidFill>
                <a:latin typeface="DejaVu Serif Bold"/>
                <a:ea typeface="DejaVu Serif Bold"/>
                <a:cs typeface="DejaVu Serif Bold"/>
                <a:sym typeface="DejaVu Serif Bold"/>
              </a:rPr>
              <a:t>+Tập kiểm tra (testing set): 4%</a:t>
            </a:r>
          </a:p>
          <a:p>
            <a:pPr algn="just">
              <a:lnSpc>
                <a:spcPts val="4324"/>
              </a:lnSpc>
            </a:pPr>
            <a:r>
              <a:rPr lang="en-US" sz="3089" b="true">
                <a:solidFill>
                  <a:srgbClr val="000000"/>
                </a:solidFill>
                <a:latin typeface="DejaVu Serif Bold"/>
                <a:ea typeface="DejaVu Serif Bold"/>
                <a:cs typeface="DejaVu Serif Bold"/>
                <a:sym typeface="DejaVu Serif Bold"/>
              </a:rPr>
              <a:t>·Tiền xử lý dữ liệu</a:t>
            </a:r>
          </a:p>
          <a:p>
            <a:pPr algn="just">
              <a:lnSpc>
                <a:spcPts val="4324"/>
              </a:lnSpc>
            </a:pPr>
            <a:r>
              <a:rPr lang="en-US" sz="3089" b="true">
                <a:solidFill>
                  <a:srgbClr val="000000"/>
                </a:solidFill>
                <a:latin typeface="DejaVu Serif Bold"/>
                <a:ea typeface="DejaVu Serif Bold"/>
                <a:cs typeface="DejaVu Serif Bold"/>
                <a:sym typeface="DejaVu Serif Bold"/>
              </a:rPr>
              <a:t>+Chuyển đổi kích thước: Tất cả ảnh được resize về kích thước chuẩn 640x640</a:t>
            </a:r>
          </a:p>
          <a:p>
            <a:pPr algn="just">
              <a:lnSpc>
                <a:spcPts val="4324"/>
              </a:lnSpc>
            </a:pPr>
            <a:r>
              <a:rPr lang="en-US" sz="3089" b="true">
                <a:solidFill>
                  <a:srgbClr val="000000"/>
                </a:solidFill>
                <a:latin typeface="DejaVu Serif Bold"/>
                <a:ea typeface="DejaVu Serif Bold"/>
                <a:cs typeface="DejaVu Serif Bold"/>
                <a:sym typeface="DejaVu Serif Bold"/>
              </a:rPr>
              <a:t>+Tăng cường dữ liệu: Áp dụng các phương pháp như xoay, lật, thay đổi độ sáng để tăng tính đa dạng của tập dữ liệu</a:t>
            </a:r>
          </a:p>
          <a:p>
            <a:pPr algn="just">
              <a:lnSpc>
                <a:spcPts val="4324"/>
              </a:lnSpc>
            </a:pPr>
            <a:r>
              <a:rPr lang="en-US" sz="3089" b="true">
                <a:solidFill>
                  <a:srgbClr val="000000"/>
                </a:solidFill>
                <a:latin typeface="DejaVu Serif Bold"/>
                <a:ea typeface="DejaVu Serif Bold"/>
                <a:cs typeface="DejaVu Serif Bold"/>
                <a:sym typeface="DejaVu Serif Bold"/>
              </a:rPr>
              <a:t>·Chú thích dữ liệu (annotation)</a:t>
            </a:r>
          </a:p>
          <a:p>
            <a:pPr algn="just">
              <a:lnSpc>
                <a:spcPts val="4324"/>
              </a:lnSpc>
            </a:pPr>
            <a:r>
              <a:rPr lang="en-US" sz="3089" b="true">
                <a:solidFill>
                  <a:srgbClr val="000000"/>
                </a:solidFill>
                <a:latin typeface="DejaVu Serif Bold"/>
                <a:ea typeface="DejaVu Serif Bold"/>
                <a:cs typeface="DejaVu Serif Bold"/>
                <a:sym typeface="DejaVu Serif Bold"/>
              </a:rPr>
              <a:t>+Bounding box quanh ký tự</a:t>
            </a:r>
          </a:p>
          <a:p>
            <a:pPr algn="just">
              <a:lnSpc>
                <a:spcPts val="4324"/>
              </a:lnSpc>
            </a:pPr>
            <a:r>
              <a:rPr lang="en-US" sz="3089" b="true">
                <a:solidFill>
                  <a:srgbClr val="000000"/>
                </a:solidFill>
                <a:latin typeface="DejaVu Serif Bold"/>
                <a:ea typeface="DejaVu Serif Bold"/>
                <a:cs typeface="DejaVu Serif Bold"/>
                <a:sym typeface="DejaVu Serif Bold"/>
              </a:rPr>
              <a:t>+Sử dụng công cụ như LabelMe để gắn nhãn thủ công</a:t>
            </a:r>
          </a:p>
          <a:p>
            <a:pPr algn="just">
              <a:lnSpc>
                <a:spcPts val="4324"/>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D8EE"/>
        </a:solidFill>
      </p:bgPr>
    </p:bg>
    <p:spTree>
      <p:nvGrpSpPr>
        <p:cNvPr id="1" name=""/>
        <p:cNvGrpSpPr/>
        <p:nvPr/>
      </p:nvGrpSpPr>
      <p:grpSpPr>
        <a:xfrm>
          <a:off x="0" y="0"/>
          <a:ext cx="0" cy="0"/>
          <a:chOff x="0" y="0"/>
          <a:chExt cx="0" cy="0"/>
        </a:xfrm>
      </p:grpSpPr>
      <p:grpSp>
        <p:nvGrpSpPr>
          <p:cNvPr name="Group 2" id="2"/>
          <p:cNvGrpSpPr/>
          <p:nvPr/>
        </p:nvGrpSpPr>
        <p:grpSpPr>
          <a:xfrm rot="0">
            <a:off x="514350" y="186557"/>
            <a:ext cx="17259300" cy="9286429"/>
            <a:chOff x="0" y="0"/>
            <a:chExt cx="4545659" cy="2445808"/>
          </a:xfrm>
        </p:grpSpPr>
        <p:sp>
          <p:nvSpPr>
            <p:cNvPr name="Freeform 3" id="3"/>
            <p:cNvSpPr/>
            <p:nvPr/>
          </p:nvSpPr>
          <p:spPr>
            <a:xfrm flipH="false" flipV="false" rot="0">
              <a:off x="0" y="0"/>
              <a:ext cx="4545659" cy="2445808"/>
            </a:xfrm>
            <a:custGeom>
              <a:avLst/>
              <a:gdLst/>
              <a:ahLst/>
              <a:cxnLst/>
              <a:rect r="r" b="b" t="t" l="l"/>
              <a:pathLst>
                <a:path h="2445808" w="4545659">
                  <a:moveTo>
                    <a:pt x="8971" y="0"/>
                  </a:moveTo>
                  <a:lnTo>
                    <a:pt x="4536688" y="0"/>
                  </a:lnTo>
                  <a:cubicBezTo>
                    <a:pt x="4541643" y="0"/>
                    <a:pt x="4545659" y="4017"/>
                    <a:pt x="4545659" y="8971"/>
                  </a:cubicBezTo>
                  <a:lnTo>
                    <a:pt x="4545659" y="2436837"/>
                  </a:lnTo>
                  <a:cubicBezTo>
                    <a:pt x="4545659" y="2441792"/>
                    <a:pt x="4541643" y="2445808"/>
                    <a:pt x="4536688" y="2445808"/>
                  </a:cubicBezTo>
                  <a:lnTo>
                    <a:pt x="8971" y="2445808"/>
                  </a:lnTo>
                  <a:cubicBezTo>
                    <a:pt x="4017" y="2445808"/>
                    <a:pt x="0" y="2441792"/>
                    <a:pt x="0" y="2436837"/>
                  </a:cubicBezTo>
                  <a:lnTo>
                    <a:pt x="0" y="8971"/>
                  </a:lnTo>
                  <a:cubicBezTo>
                    <a:pt x="0" y="4017"/>
                    <a:pt x="4017" y="0"/>
                    <a:pt x="8971" y="0"/>
                  </a:cubicBezTo>
                  <a:close/>
                </a:path>
              </a:pathLst>
            </a:custGeom>
            <a:solidFill>
              <a:srgbClr val="FFFFFF"/>
            </a:solidFill>
          </p:spPr>
        </p:sp>
        <p:sp>
          <p:nvSpPr>
            <p:cNvPr name="TextBox 4" id="4"/>
            <p:cNvSpPr txBox="true"/>
            <p:nvPr/>
          </p:nvSpPr>
          <p:spPr>
            <a:xfrm>
              <a:off x="0" y="-47625"/>
              <a:ext cx="4545659" cy="2493433"/>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489013" y="1384841"/>
            <a:ext cx="7654987" cy="7322818"/>
          </a:xfrm>
          <a:custGeom>
            <a:avLst/>
            <a:gdLst/>
            <a:ahLst/>
            <a:cxnLst/>
            <a:rect r="r" b="b" t="t" l="l"/>
            <a:pathLst>
              <a:path h="7322818" w="7654987">
                <a:moveTo>
                  <a:pt x="0" y="0"/>
                </a:moveTo>
                <a:lnTo>
                  <a:pt x="7654987" y="0"/>
                </a:lnTo>
                <a:lnTo>
                  <a:pt x="7654987" y="7322818"/>
                </a:lnTo>
                <a:lnTo>
                  <a:pt x="0" y="7322818"/>
                </a:lnTo>
                <a:lnTo>
                  <a:pt x="0" y="0"/>
                </a:lnTo>
                <a:close/>
              </a:path>
            </a:pathLst>
          </a:custGeom>
          <a:blipFill>
            <a:blip r:embed="rId2"/>
            <a:stretch>
              <a:fillRect l="0" t="0" r="0" b="0"/>
            </a:stretch>
          </a:blipFill>
        </p:spPr>
      </p:sp>
      <p:sp>
        <p:nvSpPr>
          <p:cNvPr name="TextBox 6" id="6"/>
          <p:cNvSpPr txBox="true"/>
          <p:nvPr/>
        </p:nvSpPr>
        <p:spPr>
          <a:xfrm rot="0">
            <a:off x="1028700" y="662842"/>
            <a:ext cx="14191199" cy="721999"/>
          </a:xfrm>
          <a:prstGeom prst="rect">
            <a:avLst/>
          </a:prstGeom>
        </p:spPr>
        <p:txBody>
          <a:bodyPr anchor="t" rtlCol="false" tIns="0" lIns="0" bIns="0" rIns="0">
            <a:spAutoFit/>
          </a:bodyPr>
          <a:lstStyle/>
          <a:p>
            <a:pPr algn="l" marL="0" indent="0" lvl="0">
              <a:lnSpc>
                <a:spcPts val="5610"/>
              </a:lnSpc>
              <a:spcBef>
                <a:spcPct val="0"/>
              </a:spcBef>
            </a:pPr>
            <a:r>
              <a:rPr lang="en-US" sz="5100" spc="-102">
                <a:solidFill>
                  <a:srgbClr val="000000"/>
                </a:solidFill>
                <a:latin typeface="Cabin"/>
                <a:ea typeface="Cabin"/>
                <a:cs typeface="Cabin"/>
                <a:sym typeface="Cabin"/>
              </a:rPr>
              <a:t>Quy trình từng bước model YOLO </a:t>
            </a:r>
          </a:p>
        </p:txBody>
      </p:sp>
      <p:sp>
        <p:nvSpPr>
          <p:cNvPr name="TextBox 7" id="7"/>
          <p:cNvSpPr txBox="true"/>
          <p:nvPr/>
        </p:nvSpPr>
        <p:spPr>
          <a:xfrm rot="0">
            <a:off x="9304252" y="1799679"/>
            <a:ext cx="7674904" cy="5384560"/>
          </a:xfrm>
          <a:prstGeom prst="rect">
            <a:avLst/>
          </a:prstGeom>
        </p:spPr>
        <p:txBody>
          <a:bodyPr anchor="t" rtlCol="false" tIns="0" lIns="0" bIns="0" rIns="0">
            <a:spAutoFit/>
          </a:bodyPr>
          <a:lstStyle/>
          <a:p>
            <a:pPr algn="l">
              <a:lnSpc>
                <a:spcPts val="4766"/>
              </a:lnSpc>
            </a:pPr>
            <a:r>
              <a:rPr lang="en-US" sz="3404" b="true">
                <a:solidFill>
                  <a:srgbClr val="000000"/>
                </a:solidFill>
                <a:latin typeface="DejaVu Serif Bold"/>
                <a:ea typeface="DejaVu Serif Bold"/>
                <a:cs typeface="DejaVu Serif Bold"/>
                <a:sym typeface="DejaVu Serif Bold"/>
              </a:rPr>
              <a:t>Bước 1: Chuẩn bị dữ liệu</a:t>
            </a:r>
          </a:p>
          <a:p>
            <a:pPr algn="l">
              <a:lnSpc>
                <a:spcPts val="4766"/>
              </a:lnSpc>
            </a:pPr>
            <a:r>
              <a:rPr lang="en-US" sz="3404" b="true">
                <a:solidFill>
                  <a:srgbClr val="000000"/>
                </a:solidFill>
                <a:latin typeface="DejaVu Serif Bold"/>
                <a:ea typeface="DejaVu Serif Bold"/>
                <a:cs typeface="DejaVu Serif Bold"/>
                <a:sym typeface="DejaVu Serif Bold"/>
              </a:rPr>
              <a:t>Bước 2: Chọn kiến trúc Yolo</a:t>
            </a:r>
          </a:p>
          <a:p>
            <a:pPr algn="l">
              <a:lnSpc>
                <a:spcPts val="4766"/>
              </a:lnSpc>
            </a:pPr>
            <a:r>
              <a:rPr lang="en-US" sz="3404" b="true">
                <a:solidFill>
                  <a:srgbClr val="000000"/>
                </a:solidFill>
                <a:latin typeface="DejaVu Serif Bold"/>
                <a:ea typeface="DejaVu Serif Bold"/>
                <a:cs typeface="DejaVu Serif Bold"/>
                <a:sym typeface="DejaVu Serif Bold"/>
              </a:rPr>
              <a:t>YOLOv5 </a:t>
            </a:r>
            <a:r>
              <a:rPr lang="en-US" sz="3404" b="true">
                <a:solidFill>
                  <a:srgbClr val="000000"/>
                </a:solidFill>
                <a:latin typeface="DejaVu Serif Bold"/>
                <a:ea typeface="DejaVu Serif Bold"/>
                <a:cs typeface="DejaVu Serif Bold"/>
                <a:sym typeface="DejaVu Serif Bold"/>
              </a:rPr>
              <a:t>(Nano version) là một phiên bản nhẹ và hiệu quả của kiến trúc YOLO, được thiết kế để cân bằng giữa tốc độ và độ chính xác trong phát hiện và nhận dạng đối tượng.</a:t>
            </a:r>
          </a:p>
          <a:p>
            <a:pPr algn="l">
              <a:lnSpc>
                <a:spcPts val="4766"/>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37094" y="1972167"/>
            <a:ext cx="8509091" cy="5051508"/>
          </a:xfrm>
          <a:custGeom>
            <a:avLst/>
            <a:gdLst/>
            <a:ahLst/>
            <a:cxnLst/>
            <a:rect r="r" b="b" t="t" l="l"/>
            <a:pathLst>
              <a:path h="5051508" w="8509091">
                <a:moveTo>
                  <a:pt x="0" y="0"/>
                </a:moveTo>
                <a:lnTo>
                  <a:pt x="8509091" y="0"/>
                </a:lnTo>
                <a:lnTo>
                  <a:pt x="8509091" y="5051508"/>
                </a:lnTo>
                <a:lnTo>
                  <a:pt x="0" y="5051508"/>
                </a:lnTo>
                <a:lnTo>
                  <a:pt x="0" y="0"/>
                </a:lnTo>
                <a:close/>
              </a:path>
            </a:pathLst>
          </a:custGeom>
          <a:blipFill>
            <a:blip r:embed="rId2"/>
            <a:stretch>
              <a:fillRect l="0" t="-849" r="0" b="-849"/>
            </a:stretch>
          </a:blipFill>
        </p:spPr>
      </p:sp>
      <p:sp>
        <p:nvSpPr>
          <p:cNvPr name="Freeform 3" id="3"/>
          <p:cNvSpPr/>
          <p:nvPr/>
        </p:nvSpPr>
        <p:spPr>
          <a:xfrm flipH="false" flipV="false" rot="0">
            <a:off x="9324188" y="1957334"/>
            <a:ext cx="8292344" cy="5172349"/>
          </a:xfrm>
          <a:custGeom>
            <a:avLst/>
            <a:gdLst/>
            <a:ahLst/>
            <a:cxnLst/>
            <a:rect r="r" b="b" t="t" l="l"/>
            <a:pathLst>
              <a:path h="5172349" w="8292344">
                <a:moveTo>
                  <a:pt x="0" y="0"/>
                </a:moveTo>
                <a:lnTo>
                  <a:pt x="8292344" y="0"/>
                </a:lnTo>
                <a:lnTo>
                  <a:pt x="8292344" y="5172349"/>
                </a:lnTo>
                <a:lnTo>
                  <a:pt x="0" y="5172349"/>
                </a:lnTo>
                <a:lnTo>
                  <a:pt x="0" y="0"/>
                </a:lnTo>
                <a:close/>
              </a:path>
            </a:pathLst>
          </a:custGeom>
          <a:blipFill>
            <a:blip r:embed="rId3"/>
            <a:stretch>
              <a:fillRect l="0" t="0" r="0" b="0"/>
            </a:stretch>
          </a:blipFill>
        </p:spPr>
      </p:sp>
      <p:sp>
        <p:nvSpPr>
          <p:cNvPr name="TextBox 4" id="4"/>
          <p:cNvSpPr txBox="true"/>
          <p:nvPr/>
        </p:nvSpPr>
        <p:spPr>
          <a:xfrm rot="0">
            <a:off x="1087004" y="802108"/>
            <a:ext cx="7209271" cy="282575"/>
          </a:xfrm>
          <a:prstGeom prst="rect">
            <a:avLst/>
          </a:prstGeom>
        </p:spPr>
        <p:txBody>
          <a:bodyPr anchor="t" rtlCol="false" tIns="0" lIns="0" bIns="0" rIns="0">
            <a:spAutoFit/>
          </a:bodyPr>
          <a:lstStyle/>
          <a:p>
            <a:pPr algn="l" marL="0" indent="0" lvl="0">
              <a:lnSpc>
                <a:spcPts val="2199"/>
              </a:lnSpc>
              <a:spcBef>
                <a:spcPct val="0"/>
              </a:spcBef>
            </a:pPr>
            <a:r>
              <a:rPr lang="en-US" sz="1999" spc="-39">
                <a:solidFill>
                  <a:srgbClr val="000000"/>
                </a:solidFill>
                <a:latin typeface="Cabin"/>
                <a:ea typeface="Cabin"/>
                <a:cs typeface="Cabin"/>
                <a:sym typeface="Cabin"/>
              </a:rPr>
              <a:t>KẾT QUẢ THỰC NGHIỆM</a:t>
            </a:r>
          </a:p>
        </p:txBody>
      </p:sp>
      <p:sp>
        <p:nvSpPr>
          <p:cNvPr name="TextBox 5" id="5"/>
          <p:cNvSpPr txBox="true"/>
          <p:nvPr/>
        </p:nvSpPr>
        <p:spPr>
          <a:xfrm rot="0">
            <a:off x="1716580" y="1374632"/>
            <a:ext cx="2351842" cy="273685"/>
          </a:xfrm>
          <a:prstGeom prst="rect">
            <a:avLst/>
          </a:prstGeom>
        </p:spPr>
        <p:txBody>
          <a:bodyPr anchor="t" rtlCol="false" tIns="0" lIns="0" bIns="0" rIns="0">
            <a:spAutoFit/>
          </a:bodyPr>
          <a:lstStyle/>
          <a:p>
            <a:pPr algn="ctr" marL="0" indent="0" lvl="0">
              <a:lnSpc>
                <a:spcPts val="2239"/>
              </a:lnSpc>
              <a:spcBef>
                <a:spcPct val="0"/>
              </a:spcBef>
            </a:pPr>
            <a:r>
              <a:rPr lang="en-US" b="true" sz="1599">
                <a:solidFill>
                  <a:srgbClr val="000000"/>
                </a:solidFill>
                <a:latin typeface="DejaVu Serif Bold"/>
                <a:ea typeface="DejaVu Serif Bold"/>
                <a:cs typeface="DejaVu Serif Bold"/>
                <a:sym typeface="DejaVu Serif Bold"/>
              </a:rPr>
              <a:t>Hình ảnh minh họa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46051" y="1810577"/>
            <a:ext cx="13779525" cy="6665845"/>
          </a:xfrm>
          <a:custGeom>
            <a:avLst/>
            <a:gdLst/>
            <a:ahLst/>
            <a:cxnLst/>
            <a:rect r="r" b="b" t="t" l="l"/>
            <a:pathLst>
              <a:path h="6665845" w="13779525">
                <a:moveTo>
                  <a:pt x="0" y="0"/>
                </a:moveTo>
                <a:lnTo>
                  <a:pt x="13779524" y="0"/>
                </a:lnTo>
                <a:lnTo>
                  <a:pt x="13779524" y="6665846"/>
                </a:lnTo>
                <a:lnTo>
                  <a:pt x="0" y="6665846"/>
                </a:lnTo>
                <a:lnTo>
                  <a:pt x="0" y="0"/>
                </a:lnTo>
                <a:close/>
              </a:path>
            </a:pathLst>
          </a:custGeom>
          <a:blipFill>
            <a:blip r:embed="rId2"/>
            <a:stretch>
              <a:fillRect l="0" t="0" r="0" b="0"/>
            </a:stretch>
          </a:blipFill>
        </p:spPr>
      </p:sp>
      <p:sp>
        <p:nvSpPr>
          <p:cNvPr name="TextBox 3" id="3"/>
          <p:cNvSpPr txBox="true"/>
          <p:nvPr/>
        </p:nvSpPr>
        <p:spPr>
          <a:xfrm rot="0">
            <a:off x="-2516110" y="566841"/>
            <a:ext cx="10594556" cy="375285"/>
          </a:xfrm>
          <a:prstGeom prst="rect">
            <a:avLst/>
          </a:prstGeom>
        </p:spPr>
        <p:txBody>
          <a:bodyPr anchor="t" rtlCol="false" tIns="0" lIns="0" bIns="0" rIns="0">
            <a:spAutoFit/>
          </a:bodyPr>
          <a:lstStyle/>
          <a:p>
            <a:pPr algn="ctr">
              <a:lnSpc>
                <a:spcPts val="2939"/>
              </a:lnSpc>
            </a:pPr>
            <a:r>
              <a:rPr lang="en-US" b="true" sz="2099">
                <a:solidFill>
                  <a:srgbClr val="000000"/>
                </a:solidFill>
                <a:latin typeface="DejaVu Serif Bold"/>
                <a:ea typeface="DejaVu Serif Bold"/>
                <a:cs typeface="DejaVu Serif Bold"/>
                <a:sym typeface="DejaVu Serif Bold"/>
              </a:rPr>
              <a:t>Ảnh nhiều vật thể hơn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50000">
              <a:srgbClr val="FFF2A1">
                <a:alpha val="80000"/>
              </a:srgbClr>
            </a:gs>
            <a:gs pos="100000">
              <a:srgbClr val="FFF2A1">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8288000" y="783058"/>
            <a:ext cx="6916016" cy="10553793"/>
            <a:chOff x="0" y="0"/>
            <a:chExt cx="1821502" cy="2779600"/>
          </a:xfrm>
        </p:grpSpPr>
        <p:sp>
          <p:nvSpPr>
            <p:cNvPr name="Freeform 3" id="3"/>
            <p:cNvSpPr/>
            <p:nvPr/>
          </p:nvSpPr>
          <p:spPr>
            <a:xfrm flipH="false" flipV="false" rot="0">
              <a:off x="0" y="0"/>
              <a:ext cx="1821502" cy="2779600"/>
            </a:xfrm>
            <a:custGeom>
              <a:avLst/>
              <a:gdLst/>
              <a:ahLst/>
              <a:cxnLst/>
              <a:rect r="r" b="b" t="t" l="l"/>
              <a:pathLst>
                <a:path h="2779600" w="1821502">
                  <a:moveTo>
                    <a:pt x="0" y="0"/>
                  </a:moveTo>
                  <a:lnTo>
                    <a:pt x="1821502" y="0"/>
                  </a:lnTo>
                  <a:lnTo>
                    <a:pt x="1821502" y="2779600"/>
                  </a:lnTo>
                  <a:lnTo>
                    <a:pt x="0" y="2779600"/>
                  </a:lnTo>
                  <a:close/>
                </a:path>
              </a:pathLst>
            </a:custGeom>
            <a:solidFill>
              <a:srgbClr val="000000">
                <a:alpha val="0"/>
              </a:srgbClr>
            </a:solidFill>
          </p:spPr>
        </p:sp>
        <p:sp>
          <p:nvSpPr>
            <p:cNvPr name="TextBox 4" id="4"/>
            <p:cNvSpPr txBox="true"/>
            <p:nvPr/>
          </p:nvSpPr>
          <p:spPr>
            <a:xfrm>
              <a:off x="0" y="-38100"/>
              <a:ext cx="1821502" cy="2817700"/>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2639413" y="1302982"/>
            <a:ext cx="13540966" cy="7955318"/>
          </a:xfrm>
          <a:custGeom>
            <a:avLst/>
            <a:gdLst/>
            <a:ahLst/>
            <a:cxnLst/>
            <a:rect r="r" b="b" t="t" l="l"/>
            <a:pathLst>
              <a:path h="7955318" w="13540966">
                <a:moveTo>
                  <a:pt x="0" y="0"/>
                </a:moveTo>
                <a:lnTo>
                  <a:pt x="13540967" y="0"/>
                </a:lnTo>
                <a:lnTo>
                  <a:pt x="13540967" y="7955318"/>
                </a:lnTo>
                <a:lnTo>
                  <a:pt x="0" y="7955318"/>
                </a:lnTo>
                <a:lnTo>
                  <a:pt x="0" y="0"/>
                </a:lnTo>
                <a:close/>
              </a:path>
            </a:pathLst>
          </a:custGeom>
          <a:blipFill>
            <a:blip r:embed="rId2"/>
            <a:stretch>
              <a:fillRect l="0" t="0" r="0" b="0"/>
            </a:stretch>
          </a:blipFill>
        </p:spPr>
      </p:sp>
      <p:grpSp>
        <p:nvGrpSpPr>
          <p:cNvPr name="Group 6" id="6"/>
          <p:cNvGrpSpPr/>
          <p:nvPr/>
        </p:nvGrpSpPr>
        <p:grpSpPr>
          <a:xfrm rot="0">
            <a:off x="382973" y="344829"/>
            <a:ext cx="13435022" cy="1367741"/>
            <a:chOff x="0" y="0"/>
            <a:chExt cx="17913363" cy="1823655"/>
          </a:xfrm>
        </p:grpSpPr>
        <p:sp>
          <p:nvSpPr>
            <p:cNvPr name="TextBox 7" id="7"/>
            <p:cNvSpPr txBox="true"/>
            <p:nvPr/>
          </p:nvSpPr>
          <p:spPr>
            <a:xfrm rot="0">
              <a:off x="0" y="38082"/>
              <a:ext cx="17913363" cy="710353"/>
            </a:xfrm>
            <a:prstGeom prst="rect">
              <a:avLst/>
            </a:prstGeom>
          </p:spPr>
          <p:txBody>
            <a:bodyPr anchor="t" rtlCol="false" tIns="0" lIns="0" bIns="0" rIns="0">
              <a:spAutoFit/>
            </a:bodyPr>
            <a:lstStyle/>
            <a:p>
              <a:pPr algn="l" marL="0" indent="0" lvl="0">
                <a:lnSpc>
                  <a:spcPts val="4069"/>
                </a:lnSpc>
                <a:spcBef>
                  <a:spcPct val="0"/>
                </a:spcBef>
              </a:pPr>
              <a:r>
                <a:rPr lang="en-US" sz="3699" spc="-73">
                  <a:solidFill>
                    <a:srgbClr val="000000"/>
                  </a:solidFill>
                  <a:latin typeface="Cabin"/>
                  <a:ea typeface="Cabin"/>
                  <a:cs typeface="Cabin"/>
                  <a:sym typeface="Cabin"/>
                </a:rPr>
                <a:t>Trích xuất thông tin ảnh đã xử lí </a:t>
              </a:r>
            </a:p>
          </p:txBody>
        </p:sp>
        <p:sp>
          <p:nvSpPr>
            <p:cNvPr name="TextBox 8" id="8"/>
            <p:cNvSpPr txBox="true"/>
            <p:nvPr/>
          </p:nvSpPr>
          <p:spPr>
            <a:xfrm rot="0">
              <a:off x="0" y="1265387"/>
              <a:ext cx="17913363" cy="520912"/>
            </a:xfrm>
            <a:prstGeom prst="rect">
              <a:avLst/>
            </a:prstGeom>
          </p:spPr>
          <p:txBody>
            <a:bodyPr anchor="t" rtlCol="false" tIns="0" lIns="0" bIns="0" rIns="0">
              <a:spAutoFit/>
            </a:bodyPr>
            <a:lstStyle/>
            <a:p>
              <a:pPr algn="l" marL="0" indent="0" lvl="0">
                <a:lnSpc>
                  <a:spcPts val="3152"/>
                </a:lnSpc>
                <a:spcBef>
                  <a:spcPct val="0"/>
                </a:spcBef>
              </a:pPr>
            </a:p>
          </p:txBody>
        </p:sp>
      </p:grpSp>
    </p:spTree>
  </p:cSld>
  <p:clrMapOvr>
    <a:masterClrMapping/>
  </p:clrMapOvr>
</p:sld>
</file>

<file path=ppt/slides/slide18.xml><?xml version="1.0" encoding="utf-8"?>
<p:sld xmlns:p="http://schemas.openxmlformats.org/presentationml/2006/main" xmlns:a="http://schemas.openxmlformats.org/drawingml/2006/main">
  <p:cSld>
    <p:bg>
      <p:bgPr>
        <a:gradFill rotWithShape="true">
          <a:gsLst>
            <a:gs pos="0">
              <a:srgbClr val="FFFFFF">
                <a:alpha val="100000"/>
              </a:srgbClr>
            </a:gs>
            <a:gs pos="50000">
              <a:srgbClr val="E9DBFF">
                <a:alpha val="80000"/>
              </a:srgbClr>
            </a:gs>
            <a:gs pos="100000">
              <a:srgbClr val="EAD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739236" y="42649"/>
            <a:ext cx="16520064" cy="5204038"/>
            <a:chOff x="0" y="0"/>
            <a:chExt cx="22026752" cy="6938718"/>
          </a:xfrm>
        </p:grpSpPr>
        <p:sp>
          <p:nvSpPr>
            <p:cNvPr name="TextBox 3" id="3"/>
            <p:cNvSpPr txBox="true"/>
            <p:nvPr/>
          </p:nvSpPr>
          <p:spPr>
            <a:xfrm rot="0">
              <a:off x="0" y="139065"/>
              <a:ext cx="22026752" cy="1633007"/>
            </a:xfrm>
            <a:prstGeom prst="rect">
              <a:avLst/>
            </a:prstGeom>
          </p:spPr>
          <p:txBody>
            <a:bodyPr anchor="t" rtlCol="false" tIns="0" lIns="0" bIns="0" rIns="0">
              <a:spAutoFit/>
            </a:bodyPr>
            <a:lstStyle/>
            <a:p>
              <a:pPr algn="l" marL="0" indent="0" lvl="0">
                <a:lnSpc>
                  <a:spcPts val="9349"/>
                </a:lnSpc>
                <a:spcBef>
                  <a:spcPct val="0"/>
                </a:spcBef>
              </a:pPr>
              <a:r>
                <a:rPr lang="en-US" sz="8499" spc="-169">
                  <a:solidFill>
                    <a:srgbClr val="000000"/>
                  </a:solidFill>
                  <a:latin typeface="Cabin"/>
                  <a:ea typeface="Cabin"/>
                  <a:cs typeface="Cabin"/>
                  <a:sym typeface="Cabin"/>
                </a:rPr>
                <a:t>Kết Luận</a:t>
              </a:r>
            </a:p>
          </p:txBody>
        </p:sp>
        <p:sp>
          <p:nvSpPr>
            <p:cNvPr name="TextBox 4" id="4"/>
            <p:cNvSpPr txBox="true"/>
            <p:nvPr/>
          </p:nvSpPr>
          <p:spPr>
            <a:xfrm rot="0">
              <a:off x="0" y="2637228"/>
              <a:ext cx="22026752" cy="4081780"/>
            </a:xfrm>
            <a:prstGeom prst="rect">
              <a:avLst/>
            </a:prstGeom>
          </p:spPr>
          <p:txBody>
            <a:bodyPr anchor="t" rtlCol="false" tIns="0" lIns="0" bIns="0" rIns="0">
              <a:spAutoFit/>
            </a:bodyPr>
            <a:lstStyle/>
            <a:p>
              <a:pPr algn="l">
                <a:lnSpc>
                  <a:spcPts val="3509"/>
                </a:lnSpc>
              </a:pPr>
              <a:r>
                <a:rPr lang="en-US" sz="2699">
                  <a:solidFill>
                    <a:srgbClr val="000000"/>
                  </a:solidFill>
                  <a:latin typeface="Asap"/>
                  <a:ea typeface="Asap"/>
                  <a:cs typeface="Asap"/>
                  <a:sym typeface="Asap"/>
                </a:rPr>
                <a:t>Kết quả đạt được</a:t>
              </a:r>
            </a:p>
            <a:p>
              <a:pPr algn="l">
                <a:lnSpc>
                  <a:spcPts val="3509"/>
                </a:lnSpc>
              </a:pPr>
              <a:r>
                <a:rPr lang="en-US" sz="2699">
                  <a:solidFill>
                    <a:srgbClr val="000000"/>
                  </a:solidFill>
                  <a:latin typeface="Asap"/>
                  <a:ea typeface="Asap"/>
                  <a:cs typeface="Asap"/>
                  <a:sym typeface="Asap"/>
                </a:rPr>
                <a:t> Nghiên cứu đã thành công trong việc xây dựng một hệ thống nhận đối tượng tự động dựa trên mô hình YOLO, đáp ứng các mục tiêu đề ra. Hệ thống có khả năng phát hiện và nhận diện các biến số với độ chính xác đạt 92% trong điều kiện ánh sáng bình thường và góc chụp trực diện. Các kết quả thử nghiệm cho thấy tốc độ xử lý trung bình của hệ thống là 120 ms/ảnh, đủ nhanh để áp dụng trong các ứng dụng thời gian thực như giám sát giao thông và quản lý phương tiện.</a:t>
              </a:r>
            </a:p>
            <a:p>
              <a:pPr algn="l">
                <a:lnSpc>
                  <a:spcPts val="3509"/>
                </a:lnSpc>
              </a:pPr>
            </a:p>
          </p:txBody>
        </p:sp>
      </p:grpSp>
      <p:sp>
        <p:nvSpPr>
          <p:cNvPr name="TextBox 5" id="5"/>
          <p:cNvSpPr txBox="true"/>
          <p:nvPr/>
        </p:nvSpPr>
        <p:spPr>
          <a:xfrm rot="0">
            <a:off x="739236" y="4983480"/>
            <a:ext cx="17259300" cy="4274820"/>
          </a:xfrm>
          <a:prstGeom prst="rect">
            <a:avLst/>
          </a:prstGeom>
        </p:spPr>
        <p:txBody>
          <a:bodyPr anchor="t" rtlCol="false" tIns="0" lIns="0" bIns="0" rIns="0">
            <a:spAutoFit/>
          </a:bodyPr>
          <a:lstStyle/>
          <a:p>
            <a:pPr algn="l">
              <a:lnSpc>
                <a:spcPts val="3780"/>
              </a:lnSpc>
            </a:pPr>
            <a:r>
              <a:rPr lang="en-US" sz="2700">
                <a:solidFill>
                  <a:srgbClr val="000000"/>
                </a:solidFill>
                <a:latin typeface="Asap"/>
                <a:ea typeface="Asap"/>
                <a:cs typeface="Asap"/>
                <a:sym typeface="Asap"/>
              </a:rPr>
              <a:t>Hạn chế</a:t>
            </a:r>
          </a:p>
          <a:p>
            <a:pPr algn="l">
              <a:lnSpc>
                <a:spcPts val="3780"/>
              </a:lnSpc>
            </a:pPr>
            <a:r>
              <a:rPr lang="en-US" sz="2700">
                <a:solidFill>
                  <a:srgbClr val="000000"/>
                </a:solidFill>
                <a:latin typeface="Asap"/>
                <a:ea typeface="Asap"/>
                <a:cs typeface="Asap"/>
                <a:sym typeface="Asap"/>
              </a:rPr>
              <a:t>Bên cạnh những thành tựu đạt được, nghiên cứu vẫn còn tồn tại một số hạn chế. </a:t>
            </a:r>
          </a:p>
          <a:p>
            <a:pPr algn="l">
              <a:lnSpc>
                <a:spcPts val="3780"/>
              </a:lnSpc>
            </a:pPr>
            <a:r>
              <a:rPr lang="en-US" sz="2700">
                <a:solidFill>
                  <a:srgbClr val="000000"/>
                </a:solidFill>
                <a:latin typeface="Asap"/>
                <a:ea typeface="Asap"/>
                <a:cs typeface="Asap"/>
                <a:sym typeface="Asap"/>
              </a:rPr>
              <a:t>·Thứ nhất, hệ thống chưa được tối ưu hóa để hoạt động hiệu quả trong điều kiện ánh sáng yếu, góc chụp nghiêng, hoặc vật thể bị che khuất, bẩn, mờ. </a:t>
            </a:r>
          </a:p>
          <a:p>
            <a:pPr algn="l">
              <a:lnSpc>
                <a:spcPts val="3780"/>
              </a:lnSpc>
            </a:pPr>
            <a:r>
              <a:rPr lang="en-US" sz="2700">
                <a:solidFill>
                  <a:srgbClr val="000000"/>
                </a:solidFill>
                <a:latin typeface="Asap"/>
                <a:ea typeface="Asap"/>
                <a:cs typeface="Asap"/>
                <a:sym typeface="Asap"/>
              </a:rPr>
              <a:t>·Thứ hai, dữ liệu thử nghiệm chủ yếu tập trung vào các loại đối tượng phổ biến, chưa bao quát hết các biến thể phức tạp hơn trong thực tế. </a:t>
            </a:r>
          </a:p>
          <a:p>
            <a:pPr algn="l">
              <a:lnSpc>
                <a:spcPts val="3780"/>
              </a:lnSpc>
            </a:pPr>
            <a:r>
              <a:rPr lang="en-US" sz="2700">
                <a:solidFill>
                  <a:srgbClr val="000000"/>
                </a:solidFill>
                <a:latin typeface="Asap"/>
                <a:ea typeface="Asap"/>
                <a:cs typeface="Asap"/>
                <a:sym typeface="Asap"/>
              </a:rPr>
              <a:t>Những hạn chế này cho thấy cần có các bước nghiên cứu tiếp theo để nâng cao tính toàn diện và độ tin cậy của hệ thống.</a:t>
            </a:r>
          </a:p>
          <a:p>
            <a:pPr algn="l">
              <a:lnSpc>
                <a:spcPts val="378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161147" y="783058"/>
            <a:ext cx="7098153" cy="1738178"/>
            <a:chOff x="0" y="0"/>
            <a:chExt cx="1869473" cy="457792"/>
          </a:xfrm>
        </p:grpSpPr>
        <p:sp>
          <p:nvSpPr>
            <p:cNvPr name="Freeform 3" id="3"/>
            <p:cNvSpPr/>
            <p:nvPr/>
          </p:nvSpPr>
          <p:spPr>
            <a:xfrm flipH="false" flipV="false" rot="0">
              <a:off x="0" y="0"/>
              <a:ext cx="1869473" cy="457792"/>
            </a:xfrm>
            <a:custGeom>
              <a:avLst/>
              <a:gdLst/>
              <a:ahLst/>
              <a:cxnLst/>
              <a:rect r="r" b="b" t="t" l="l"/>
              <a:pathLst>
                <a:path h="457792" w="1869473">
                  <a:moveTo>
                    <a:pt x="10907" y="0"/>
                  </a:moveTo>
                  <a:lnTo>
                    <a:pt x="1858566" y="0"/>
                  </a:lnTo>
                  <a:cubicBezTo>
                    <a:pt x="1864589" y="0"/>
                    <a:pt x="1869473" y="4883"/>
                    <a:pt x="1869473" y="10907"/>
                  </a:cubicBezTo>
                  <a:lnTo>
                    <a:pt x="1869473" y="446885"/>
                  </a:lnTo>
                  <a:cubicBezTo>
                    <a:pt x="1869473" y="452908"/>
                    <a:pt x="1864589" y="457792"/>
                    <a:pt x="1858566" y="457792"/>
                  </a:cubicBezTo>
                  <a:lnTo>
                    <a:pt x="10907" y="457792"/>
                  </a:lnTo>
                  <a:cubicBezTo>
                    <a:pt x="4883" y="457792"/>
                    <a:pt x="0" y="452908"/>
                    <a:pt x="0" y="446885"/>
                  </a:cubicBezTo>
                  <a:lnTo>
                    <a:pt x="0" y="10907"/>
                  </a:lnTo>
                  <a:cubicBezTo>
                    <a:pt x="0" y="4883"/>
                    <a:pt x="4883" y="0"/>
                    <a:pt x="10907" y="0"/>
                  </a:cubicBezTo>
                  <a:close/>
                </a:path>
              </a:pathLst>
            </a:custGeom>
            <a:solidFill>
              <a:srgbClr val="FFD8EE"/>
            </a:solidFill>
          </p:spPr>
        </p:sp>
        <p:sp>
          <p:nvSpPr>
            <p:cNvPr name="TextBox 4" id="4"/>
            <p:cNvSpPr txBox="true"/>
            <p:nvPr/>
          </p:nvSpPr>
          <p:spPr>
            <a:xfrm>
              <a:off x="0" y="-38100"/>
              <a:ext cx="1869473" cy="495892"/>
            </a:xfrm>
            <a:prstGeom prst="rect">
              <a:avLst/>
            </a:prstGeom>
          </p:spPr>
          <p:txBody>
            <a:bodyPr anchor="ctr" rtlCol="false" tIns="254000" lIns="254000" bIns="254000" rIns="254000"/>
            <a:lstStyle/>
            <a:p>
              <a:pPr algn="l">
                <a:lnSpc>
                  <a:spcPts val="2100"/>
                </a:lnSpc>
              </a:pPr>
              <a:r>
                <a:rPr lang="en-US" sz="1500">
                  <a:solidFill>
                    <a:srgbClr val="000000"/>
                  </a:solidFill>
                  <a:latin typeface="Asap"/>
                  <a:ea typeface="Asap"/>
                  <a:cs typeface="Asap"/>
                  <a:sym typeface="Asap"/>
                </a:rPr>
                <a:t>Sử dụng liên kết để đi đến một trang khác trong bài thuyết trình của bạn.</a:t>
              </a:r>
            </a:p>
            <a:p>
              <a:pPr algn="l">
                <a:lnSpc>
                  <a:spcPts val="2100"/>
                </a:lnSpc>
              </a:pPr>
            </a:p>
            <a:p>
              <a:pPr algn="l">
                <a:lnSpc>
                  <a:spcPts val="2100"/>
                </a:lnSpc>
              </a:pPr>
              <a:r>
                <a:rPr lang="en-US" sz="1500">
                  <a:solidFill>
                    <a:srgbClr val="000000"/>
                  </a:solidFill>
                  <a:latin typeface="Asap"/>
                  <a:ea typeface="Asap"/>
                  <a:cs typeface="Asap"/>
                  <a:sym typeface="Asap"/>
                </a:rPr>
                <a:t>Đánh dấu văn bản bạn muốn có siêu liên kết, bấm vào biểu tượng mắt xích </a:t>
              </a:r>
            </a:p>
            <a:p>
              <a:pPr algn="l">
                <a:lnSpc>
                  <a:spcPts val="2100"/>
                </a:lnSpc>
              </a:pPr>
              <a:r>
                <a:rPr lang="en-US" sz="1500">
                  <a:solidFill>
                    <a:srgbClr val="000000"/>
                  </a:solidFill>
                  <a:latin typeface="Asap"/>
                  <a:ea typeface="Asap"/>
                  <a:cs typeface="Asap"/>
                  <a:sym typeface="Asap"/>
                </a:rPr>
                <a:t>xuất hiện phía trên văn bản đó, sau đó chọn trang bạn muốn kết nối từ menu thả xuống.</a:t>
              </a:r>
            </a:p>
          </p:txBody>
        </p:sp>
      </p:grpSp>
      <p:grpSp>
        <p:nvGrpSpPr>
          <p:cNvPr name="Group 5" id="5"/>
          <p:cNvGrpSpPr/>
          <p:nvPr/>
        </p:nvGrpSpPr>
        <p:grpSpPr>
          <a:xfrm rot="0">
            <a:off x="5773211" y="2944445"/>
            <a:ext cx="970940" cy="97094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EC1A83">
                    <a:alpha val="100000"/>
                  </a:srgbClr>
                </a:gs>
                <a:gs pos="100000">
                  <a:srgbClr val="FF9CFB">
                    <a:alpha val="100000"/>
                  </a:srgbClr>
                </a:gs>
              </a:gsLst>
              <a:lin ang="0"/>
            </a:gradFill>
          </p:spPr>
        </p:sp>
        <p:sp>
          <p:nvSpPr>
            <p:cNvPr name="TextBox 7" id="7"/>
            <p:cNvSpPr txBox="true"/>
            <p:nvPr/>
          </p:nvSpPr>
          <p:spPr>
            <a:xfrm>
              <a:off x="76200" y="28575"/>
              <a:ext cx="660400" cy="708025"/>
            </a:xfrm>
            <a:prstGeom prst="rect">
              <a:avLst/>
            </a:prstGeom>
          </p:spPr>
          <p:txBody>
            <a:bodyPr anchor="ctr" rtlCol="false" tIns="0" lIns="0" bIns="0" rIns="0"/>
            <a:lstStyle/>
            <a:p>
              <a:pPr algn="ctr">
                <a:lnSpc>
                  <a:spcPts val="3500"/>
                </a:lnSpc>
              </a:pPr>
              <a:r>
                <a:rPr lang="en-US" sz="2500">
                  <a:solidFill>
                    <a:srgbClr val="FFFFFF"/>
                  </a:solidFill>
                  <a:latin typeface="Cabin"/>
                  <a:ea typeface="Cabin"/>
                  <a:cs typeface="Cabin"/>
                  <a:sym typeface="Cabin"/>
                </a:rPr>
                <a:t>1</a:t>
              </a:r>
            </a:p>
          </p:txBody>
        </p:sp>
      </p:grpSp>
      <p:grpSp>
        <p:nvGrpSpPr>
          <p:cNvPr name="Group 8" id="8"/>
          <p:cNvGrpSpPr/>
          <p:nvPr/>
        </p:nvGrpSpPr>
        <p:grpSpPr>
          <a:xfrm rot="0">
            <a:off x="5773211" y="4280174"/>
            <a:ext cx="970940" cy="97094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EC1A83">
                    <a:alpha val="100000"/>
                  </a:srgbClr>
                </a:gs>
                <a:gs pos="100000">
                  <a:srgbClr val="FF9CFB">
                    <a:alpha val="100000"/>
                  </a:srgbClr>
                </a:gs>
              </a:gsLst>
              <a:lin ang="0"/>
            </a:gradFill>
          </p:spPr>
        </p:sp>
        <p:sp>
          <p:nvSpPr>
            <p:cNvPr name="TextBox 10" id="10"/>
            <p:cNvSpPr txBox="true"/>
            <p:nvPr/>
          </p:nvSpPr>
          <p:spPr>
            <a:xfrm>
              <a:off x="76200" y="28575"/>
              <a:ext cx="660400" cy="708025"/>
            </a:xfrm>
            <a:prstGeom prst="rect">
              <a:avLst/>
            </a:prstGeom>
          </p:spPr>
          <p:txBody>
            <a:bodyPr anchor="ctr" rtlCol="false" tIns="0" lIns="0" bIns="0" rIns="0"/>
            <a:lstStyle/>
            <a:p>
              <a:pPr algn="ctr">
                <a:lnSpc>
                  <a:spcPts val="3500"/>
                </a:lnSpc>
              </a:pPr>
              <a:r>
                <a:rPr lang="en-US" sz="2500">
                  <a:solidFill>
                    <a:srgbClr val="FFFFFF"/>
                  </a:solidFill>
                  <a:latin typeface="Cabin"/>
                  <a:ea typeface="Cabin"/>
                  <a:cs typeface="Cabin"/>
                  <a:sym typeface="Cabin"/>
                </a:rPr>
                <a:t>2</a:t>
              </a:r>
            </a:p>
          </p:txBody>
        </p:sp>
      </p:grpSp>
      <p:grpSp>
        <p:nvGrpSpPr>
          <p:cNvPr name="Group 11" id="11"/>
          <p:cNvGrpSpPr/>
          <p:nvPr/>
        </p:nvGrpSpPr>
        <p:grpSpPr>
          <a:xfrm rot="0">
            <a:off x="5773211" y="5615903"/>
            <a:ext cx="970940" cy="97094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EC1A83">
                    <a:alpha val="100000"/>
                  </a:srgbClr>
                </a:gs>
                <a:gs pos="100000">
                  <a:srgbClr val="FF9CFB">
                    <a:alpha val="100000"/>
                  </a:srgbClr>
                </a:gs>
              </a:gsLst>
              <a:lin ang="0"/>
            </a:gradFill>
          </p:spPr>
        </p:sp>
        <p:sp>
          <p:nvSpPr>
            <p:cNvPr name="TextBox 13" id="13"/>
            <p:cNvSpPr txBox="true"/>
            <p:nvPr/>
          </p:nvSpPr>
          <p:spPr>
            <a:xfrm>
              <a:off x="76200" y="28575"/>
              <a:ext cx="660400" cy="708025"/>
            </a:xfrm>
            <a:prstGeom prst="rect">
              <a:avLst/>
            </a:prstGeom>
          </p:spPr>
          <p:txBody>
            <a:bodyPr anchor="ctr" rtlCol="false" tIns="0" lIns="0" bIns="0" rIns="0"/>
            <a:lstStyle/>
            <a:p>
              <a:pPr algn="ctr">
                <a:lnSpc>
                  <a:spcPts val="3500"/>
                </a:lnSpc>
              </a:pPr>
              <a:r>
                <a:rPr lang="en-US" sz="2500">
                  <a:solidFill>
                    <a:srgbClr val="FFFFFF"/>
                  </a:solidFill>
                  <a:latin typeface="Cabin"/>
                  <a:ea typeface="Cabin"/>
                  <a:cs typeface="Cabin"/>
                  <a:sym typeface="Cabin"/>
                </a:rPr>
                <a:t>3</a:t>
              </a:r>
            </a:p>
          </p:txBody>
        </p:sp>
      </p:grpSp>
      <p:grpSp>
        <p:nvGrpSpPr>
          <p:cNvPr name="Group 14" id="14"/>
          <p:cNvGrpSpPr/>
          <p:nvPr/>
        </p:nvGrpSpPr>
        <p:grpSpPr>
          <a:xfrm rot="0">
            <a:off x="5773211" y="6951631"/>
            <a:ext cx="970940" cy="97094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EC1A83">
                    <a:alpha val="100000"/>
                  </a:srgbClr>
                </a:gs>
                <a:gs pos="100000">
                  <a:srgbClr val="FF9CFB">
                    <a:alpha val="100000"/>
                  </a:srgbClr>
                </a:gs>
              </a:gsLst>
              <a:lin ang="0"/>
            </a:gradFill>
          </p:spPr>
        </p:sp>
        <p:sp>
          <p:nvSpPr>
            <p:cNvPr name="TextBox 16" id="16"/>
            <p:cNvSpPr txBox="true"/>
            <p:nvPr/>
          </p:nvSpPr>
          <p:spPr>
            <a:xfrm>
              <a:off x="76200" y="28575"/>
              <a:ext cx="660400" cy="708025"/>
            </a:xfrm>
            <a:prstGeom prst="rect">
              <a:avLst/>
            </a:prstGeom>
          </p:spPr>
          <p:txBody>
            <a:bodyPr anchor="ctr" rtlCol="false" tIns="0" lIns="0" bIns="0" rIns="0"/>
            <a:lstStyle/>
            <a:p>
              <a:pPr algn="ctr">
                <a:lnSpc>
                  <a:spcPts val="3500"/>
                </a:lnSpc>
              </a:pPr>
              <a:r>
                <a:rPr lang="en-US" sz="2500">
                  <a:solidFill>
                    <a:srgbClr val="FFFFFF"/>
                  </a:solidFill>
                  <a:latin typeface="Cabin"/>
                  <a:ea typeface="Cabin"/>
                  <a:cs typeface="Cabin"/>
                  <a:sym typeface="Cabin"/>
                </a:rPr>
                <a:t>4</a:t>
              </a:r>
            </a:p>
          </p:txBody>
        </p:sp>
      </p:grpSp>
      <p:grpSp>
        <p:nvGrpSpPr>
          <p:cNvPr name="Group 17" id="17"/>
          <p:cNvGrpSpPr/>
          <p:nvPr/>
        </p:nvGrpSpPr>
        <p:grpSpPr>
          <a:xfrm rot="0">
            <a:off x="5773211" y="8287360"/>
            <a:ext cx="970940" cy="97094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EC1A83">
                    <a:alpha val="100000"/>
                  </a:srgbClr>
                </a:gs>
                <a:gs pos="100000">
                  <a:srgbClr val="FF9CFB">
                    <a:alpha val="100000"/>
                  </a:srgbClr>
                </a:gs>
              </a:gsLst>
              <a:lin ang="0"/>
            </a:gradFill>
          </p:spPr>
        </p:sp>
        <p:sp>
          <p:nvSpPr>
            <p:cNvPr name="TextBox 19" id="19"/>
            <p:cNvSpPr txBox="true"/>
            <p:nvPr/>
          </p:nvSpPr>
          <p:spPr>
            <a:xfrm>
              <a:off x="76200" y="28575"/>
              <a:ext cx="660400" cy="708025"/>
            </a:xfrm>
            <a:prstGeom prst="rect">
              <a:avLst/>
            </a:prstGeom>
          </p:spPr>
          <p:txBody>
            <a:bodyPr anchor="ctr" rtlCol="false" tIns="0" lIns="0" bIns="0" rIns="0"/>
            <a:lstStyle/>
            <a:p>
              <a:pPr algn="ctr">
                <a:lnSpc>
                  <a:spcPts val="3500"/>
                </a:lnSpc>
              </a:pPr>
              <a:r>
                <a:rPr lang="en-US" sz="2500">
                  <a:solidFill>
                    <a:srgbClr val="FFFFFF"/>
                  </a:solidFill>
                  <a:latin typeface="Cabin"/>
                  <a:ea typeface="Cabin"/>
                  <a:cs typeface="Cabin"/>
                  <a:sym typeface="Cabin"/>
                </a:rPr>
                <a:t>5</a:t>
              </a:r>
            </a:p>
          </p:txBody>
        </p:sp>
      </p:grpSp>
      <p:sp>
        <p:nvSpPr>
          <p:cNvPr name="Freeform 20" id="20"/>
          <p:cNvSpPr/>
          <p:nvPr/>
        </p:nvSpPr>
        <p:spPr>
          <a:xfrm flipH="false" flipV="false" rot="0">
            <a:off x="742950" y="2815761"/>
            <a:ext cx="3945370" cy="3945370"/>
          </a:xfrm>
          <a:custGeom>
            <a:avLst/>
            <a:gdLst/>
            <a:ahLst/>
            <a:cxnLst/>
            <a:rect r="r" b="b" t="t" l="l"/>
            <a:pathLst>
              <a:path h="3945370" w="3945370">
                <a:moveTo>
                  <a:pt x="0" y="0"/>
                </a:moveTo>
                <a:lnTo>
                  <a:pt x="3945370" y="0"/>
                </a:lnTo>
                <a:lnTo>
                  <a:pt x="3945370" y="3945370"/>
                </a:lnTo>
                <a:lnTo>
                  <a:pt x="0" y="3945370"/>
                </a:lnTo>
                <a:lnTo>
                  <a:pt x="0" y="0"/>
                </a:lnTo>
                <a:close/>
              </a:path>
            </a:pathLst>
          </a:custGeom>
          <a:blipFill>
            <a:blip r:embed="rId2"/>
            <a:stretch>
              <a:fillRect l="0" t="0" r="0" b="0"/>
            </a:stretch>
          </a:blipFill>
        </p:spPr>
      </p:sp>
      <p:sp>
        <p:nvSpPr>
          <p:cNvPr name="TextBox 21" id="21"/>
          <p:cNvSpPr txBox="true"/>
          <p:nvPr/>
        </p:nvSpPr>
        <p:spPr>
          <a:xfrm rot="0">
            <a:off x="1019175" y="868783"/>
            <a:ext cx="4627226" cy="1203311"/>
          </a:xfrm>
          <a:prstGeom prst="rect">
            <a:avLst/>
          </a:prstGeom>
        </p:spPr>
        <p:txBody>
          <a:bodyPr anchor="t" rtlCol="false" tIns="0" lIns="0" bIns="0" rIns="0">
            <a:spAutoFit/>
          </a:bodyPr>
          <a:lstStyle/>
          <a:p>
            <a:pPr algn="l" marL="0" indent="0" lvl="0">
              <a:lnSpc>
                <a:spcPts val="9349"/>
              </a:lnSpc>
              <a:spcBef>
                <a:spcPct val="0"/>
              </a:spcBef>
            </a:pPr>
            <a:r>
              <a:rPr lang="en-US" sz="8499" spc="-169" strike="noStrike" u="none">
                <a:solidFill>
                  <a:srgbClr val="FFFFFF"/>
                </a:solidFill>
                <a:latin typeface="Cabin"/>
                <a:ea typeface="Cabin"/>
                <a:cs typeface="Cabin"/>
                <a:sym typeface="Cabin"/>
              </a:rPr>
              <a:t>Nội dung</a:t>
            </a:r>
          </a:p>
        </p:txBody>
      </p:sp>
      <p:sp>
        <p:nvSpPr>
          <p:cNvPr name="TextBox 22" id="22"/>
          <p:cNvSpPr txBox="true"/>
          <p:nvPr/>
        </p:nvSpPr>
        <p:spPr>
          <a:xfrm rot="0">
            <a:off x="7276553" y="3151150"/>
            <a:ext cx="4239703" cy="490855"/>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FFFFFF"/>
                </a:solidFill>
                <a:latin typeface="Asap"/>
                <a:ea typeface="Asap"/>
                <a:cs typeface="Asap"/>
                <a:sym typeface="Asap"/>
              </a:rPr>
              <a:t>Lời mở đầu</a:t>
            </a:r>
          </a:p>
        </p:txBody>
      </p:sp>
      <p:sp>
        <p:nvSpPr>
          <p:cNvPr name="TextBox 23" id="23"/>
          <p:cNvSpPr txBox="true"/>
          <p:nvPr/>
        </p:nvSpPr>
        <p:spPr>
          <a:xfrm rot="0">
            <a:off x="7276553" y="4486879"/>
            <a:ext cx="4239703" cy="490855"/>
          </a:xfrm>
          <a:prstGeom prst="rect">
            <a:avLst/>
          </a:prstGeom>
        </p:spPr>
        <p:txBody>
          <a:bodyPr anchor="t" rtlCol="false" tIns="0" lIns="0" bIns="0" rIns="0">
            <a:spAutoFit/>
          </a:bodyPr>
          <a:lstStyle/>
          <a:p>
            <a:pPr algn="l" marL="0" indent="0" lvl="0">
              <a:lnSpc>
                <a:spcPts val="3919"/>
              </a:lnSpc>
              <a:spcBef>
                <a:spcPct val="0"/>
              </a:spcBef>
            </a:pPr>
            <a:r>
              <a:rPr lang="en-US" sz="2799" u="sng">
                <a:solidFill>
                  <a:srgbClr val="FFFFFF"/>
                </a:solidFill>
                <a:latin typeface="Asap"/>
                <a:ea typeface="Asap"/>
                <a:cs typeface="Asap"/>
                <a:sym typeface="Asap"/>
              </a:rPr>
              <a:t>Chương I: Cơ sở lý thuyết</a:t>
            </a:r>
          </a:p>
        </p:txBody>
      </p:sp>
      <p:sp>
        <p:nvSpPr>
          <p:cNvPr name="TextBox 24" id="24"/>
          <p:cNvSpPr txBox="true"/>
          <p:nvPr/>
        </p:nvSpPr>
        <p:spPr>
          <a:xfrm rot="0">
            <a:off x="7276553" y="5822608"/>
            <a:ext cx="5219427" cy="490855"/>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FFFFFF"/>
                </a:solidFill>
                <a:latin typeface="Asap"/>
                <a:ea typeface="Asap"/>
                <a:cs typeface="Asap"/>
                <a:sym typeface="Asap"/>
              </a:rPr>
              <a:t>Chương II: Xây dựng hệ thống</a:t>
            </a:r>
          </a:p>
        </p:txBody>
      </p:sp>
      <p:sp>
        <p:nvSpPr>
          <p:cNvPr name="TextBox 25" id="25"/>
          <p:cNvSpPr txBox="true"/>
          <p:nvPr/>
        </p:nvSpPr>
        <p:spPr>
          <a:xfrm rot="0">
            <a:off x="7276553" y="7158336"/>
            <a:ext cx="4239703" cy="490855"/>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FFFFFF"/>
                </a:solidFill>
                <a:latin typeface="Asap"/>
                <a:ea typeface="Asap"/>
                <a:cs typeface="Asap"/>
                <a:sym typeface="Asap"/>
              </a:rPr>
              <a:t>Chương III: Thực Nhiệm</a:t>
            </a:r>
          </a:p>
        </p:txBody>
      </p:sp>
      <p:sp>
        <p:nvSpPr>
          <p:cNvPr name="TextBox 26" id="26"/>
          <p:cNvSpPr txBox="true"/>
          <p:nvPr/>
        </p:nvSpPr>
        <p:spPr>
          <a:xfrm rot="0">
            <a:off x="7276553" y="8494065"/>
            <a:ext cx="4239703" cy="490855"/>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FFFFFF"/>
                </a:solidFill>
                <a:latin typeface="Asap"/>
                <a:ea typeface="Asap"/>
                <a:cs typeface="Asap"/>
                <a:sym typeface="Asap"/>
              </a:rPr>
              <a:t>Kết Luận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419710" y="0"/>
            <a:ext cx="7674414" cy="10287000"/>
            <a:chOff x="0" y="0"/>
            <a:chExt cx="2021245" cy="2709333"/>
          </a:xfrm>
        </p:grpSpPr>
        <p:sp>
          <p:nvSpPr>
            <p:cNvPr name="Freeform 3" id="3"/>
            <p:cNvSpPr/>
            <p:nvPr/>
          </p:nvSpPr>
          <p:spPr>
            <a:xfrm flipH="false" flipV="false" rot="0">
              <a:off x="0" y="0"/>
              <a:ext cx="2021245" cy="2709333"/>
            </a:xfrm>
            <a:custGeom>
              <a:avLst/>
              <a:gdLst/>
              <a:ahLst/>
              <a:cxnLst/>
              <a:rect r="r" b="b" t="t" l="l"/>
              <a:pathLst>
                <a:path h="2709333" w="2021245">
                  <a:moveTo>
                    <a:pt x="0" y="0"/>
                  </a:moveTo>
                  <a:lnTo>
                    <a:pt x="2021245" y="0"/>
                  </a:lnTo>
                  <a:lnTo>
                    <a:pt x="2021245" y="2709333"/>
                  </a:lnTo>
                  <a:lnTo>
                    <a:pt x="0" y="2709333"/>
                  </a:lnTo>
                  <a:close/>
                </a:path>
              </a:pathLst>
            </a:custGeom>
            <a:gradFill rotWithShape="true">
              <a:gsLst>
                <a:gs pos="0">
                  <a:srgbClr val="EC1A83">
                    <a:alpha val="100000"/>
                  </a:srgbClr>
                </a:gs>
                <a:gs pos="100000">
                  <a:srgbClr val="FF9CFB">
                    <a:alpha val="100000"/>
                  </a:srgbClr>
                </a:gs>
              </a:gsLst>
              <a:lin ang="0"/>
            </a:gradFill>
          </p:spPr>
        </p:sp>
        <p:sp>
          <p:nvSpPr>
            <p:cNvPr name="TextBox 4" id="4"/>
            <p:cNvSpPr txBox="true"/>
            <p:nvPr/>
          </p:nvSpPr>
          <p:spPr>
            <a:xfrm>
              <a:off x="0" y="-38100"/>
              <a:ext cx="2021245" cy="2747433"/>
            </a:xfrm>
            <a:prstGeom prst="rect">
              <a:avLst/>
            </a:prstGeom>
          </p:spPr>
          <p:txBody>
            <a:bodyPr anchor="ctr" rtlCol="false" tIns="50800" lIns="50800" bIns="50800" rIns="50800"/>
            <a:lstStyle/>
            <a:p>
              <a:pPr algn="ctr">
                <a:lnSpc>
                  <a:spcPts val="2100"/>
                </a:lnSpc>
              </a:pPr>
            </a:p>
          </p:txBody>
        </p:sp>
      </p:grpSp>
      <p:grpSp>
        <p:nvGrpSpPr>
          <p:cNvPr name="Group 5" id="5"/>
          <p:cNvGrpSpPr>
            <a:grpSpLocks noChangeAspect="true"/>
          </p:cNvGrpSpPr>
          <p:nvPr/>
        </p:nvGrpSpPr>
        <p:grpSpPr>
          <a:xfrm rot="0">
            <a:off x="11045512" y="2722742"/>
            <a:ext cx="6661009" cy="6201399"/>
            <a:chOff x="0" y="0"/>
            <a:chExt cx="6350000" cy="5911850"/>
          </a:xfrm>
        </p:grpSpPr>
        <p:sp>
          <p:nvSpPr>
            <p:cNvPr name="Freeform 6" id="6"/>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2"/>
              <a:stretch>
                <a:fillRect l="-37851" t="0" r="-37851" b="0"/>
              </a:stretch>
            </a:blipFill>
          </p:spPr>
        </p:sp>
      </p:grpSp>
      <p:sp>
        <p:nvSpPr>
          <p:cNvPr name="Freeform 7" id="7"/>
          <p:cNvSpPr/>
          <p:nvPr/>
        </p:nvSpPr>
        <p:spPr>
          <a:xfrm flipH="false" flipV="false" rot="0">
            <a:off x="15138162" y="7932672"/>
            <a:ext cx="2882133" cy="1982939"/>
          </a:xfrm>
          <a:custGeom>
            <a:avLst/>
            <a:gdLst/>
            <a:ahLst/>
            <a:cxnLst/>
            <a:rect r="r" b="b" t="t" l="l"/>
            <a:pathLst>
              <a:path h="1982939" w="2882133">
                <a:moveTo>
                  <a:pt x="0" y="0"/>
                </a:moveTo>
                <a:lnTo>
                  <a:pt x="2882133" y="0"/>
                </a:lnTo>
                <a:lnTo>
                  <a:pt x="2882133" y="1982939"/>
                </a:lnTo>
                <a:lnTo>
                  <a:pt x="0" y="1982939"/>
                </a:lnTo>
                <a:lnTo>
                  <a:pt x="0" y="0"/>
                </a:lnTo>
                <a:close/>
              </a:path>
            </a:pathLst>
          </a:custGeom>
          <a:blipFill>
            <a:blip r:embed="rId3"/>
            <a:stretch>
              <a:fillRect l="0" t="0" r="0" b="0"/>
            </a:stretch>
          </a:blipFill>
        </p:spPr>
      </p:sp>
      <p:sp>
        <p:nvSpPr>
          <p:cNvPr name="Freeform 8" id="8"/>
          <p:cNvSpPr/>
          <p:nvPr/>
        </p:nvSpPr>
        <p:spPr>
          <a:xfrm flipH="true" flipV="false" rot="934550">
            <a:off x="10800433" y="327073"/>
            <a:ext cx="2877855" cy="3229384"/>
          </a:xfrm>
          <a:custGeom>
            <a:avLst/>
            <a:gdLst/>
            <a:ahLst/>
            <a:cxnLst/>
            <a:rect r="r" b="b" t="t" l="l"/>
            <a:pathLst>
              <a:path h="3229384" w="2877855">
                <a:moveTo>
                  <a:pt x="2877855" y="0"/>
                </a:moveTo>
                <a:lnTo>
                  <a:pt x="0" y="0"/>
                </a:lnTo>
                <a:lnTo>
                  <a:pt x="0" y="3229384"/>
                </a:lnTo>
                <a:lnTo>
                  <a:pt x="2877855" y="3229384"/>
                </a:lnTo>
                <a:lnTo>
                  <a:pt x="2877855" y="0"/>
                </a:lnTo>
                <a:close/>
              </a:path>
            </a:pathLst>
          </a:custGeom>
          <a:blipFill>
            <a:blip r:embed="rId4"/>
            <a:stretch>
              <a:fillRect l="0" t="0" r="0" b="0"/>
            </a:stretch>
          </a:blipFill>
        </p:spPr>
      </p:sp>
      <p:grpSp>
        <p:nvGrpSpPr>
          <p:cNvPr name="Group 9" id="9"/>
          <p:cNvGrpSpPr/>
          <p:nvPr/>
        </p:nvGrpSpPr>
        <p:grpSpPr>
          <a:xfrm rot="0">
            <a:off x="1028700" y="783058"/>
            <a:ext cx="8653845" cy="4763069"/>
            <a:chOff x="0" y="0"/>
            <a:chExt cx="11538459" cy="6350759"/>
          </a:xfrm>
        </p:grpSpPr>
        <p:sp>
          <p:nvSpPr>
            <p:cNvPr name="TextBox 10" id="10"/>
            <p:cNvSpPr txBox="true"/>
            <p:nvPr/>
          </p:nvSpPr>
          <p:spPr>
            <a:xfrm rot="0">
              <a:off x="0" y="85725"/>
              <a:ext cx="11538459" cy="1633008"/>
            </a:xfrm>
            <a:prstGeom prst="rect">
              <a:avLst/>
            </a:prstGeom>
          </p:spPr>
          <p:txBody>
            <a:bodyPr anchor="t" rtlCol="false" tIns="0" lIns="0" bIns="0" rIns="0">
              <a:spAutoFit/>
            </a:bodyPr>
            <a:lstStyle/>
            <a:p>
              <a:pPr algn="l" marL="0" indent="0" lvl="0">
                <a:lnSpc>
                  <a:spcPts val="9349"/>
                </a:lnSpc>
                <a:spcBef>
                  <a:spcPct val="0"/>
                </a:spcBef>
              </a:pPr>
              <a:r>
                <a:rPr lang="en-US" sz="8499" spc="-169">
                  <a:solidFill>
                    <a:srgbClr val="000000"/>
                  </a:solidFill>
                  <a:latin typeface="Cabin"/>
                  <a:ea typeface="Cabin"/>
                  <a:cs typeface="Cabin"/>
                  <a:sym typeface="Cabin"/>
                </a:rPr>
                <a:t>Lời mở đầu</a:t>
              </a:r>
            </a:p>
          </p:txBody>
        </p:sp>
        <p:sp>
          <p:nvSpPr>
            <p:cNvPr name="TextBox 11" id="11"/>
            <p:cNvSpPr txBox="true"/>
            <p:nvPr/>
          </p:nvSpPr>
          <p:spPr>
            <a:xfrm rot="0">
              <a:off x="0" y="2016037"/>
              <a:ext cx="11538459" cy="4334722"/>
            </a:xfrm>
            <a:prstGeom prst="rect">
              <a:avLst/>
            </a:prstGeom>
          </p:spPr>
          <p:txBody>
            <a:bodyPr anchor="t" rtlCol="false" tIns="0" lIns="0" bIns="0" rIns="0">
              <a:spAutoFit/>
            </a:bodyPr>
            <a:lstStyle/>
            <a:p>
              <a:pPr algn="l">
                <a:lnSpc>
                  <a:spcPts val="2859"/>
                </a:lnSpc>
              </a:pPr>
              <a:r>
                <a:rPr lang="en-US" sz="2199">
                  <a:solidFill>
                    <a:srgbClr val="000000"/>
                  </a:solidFill>
                  <a:latin typeface="Asap"/>
                  <a:ea typeface="Asap"/>
                  <a:cs typeface="Asap"/>
                  <a:sym typeface="Asap"/>
                </a:rPr>
                <a:t> Trong bối cảnh đô thị hóa ngày càng nhanh chóng, các vấn đề về giao thông trở nên cấp bách hơn bao giờ hết. Ùn tắc giao thông, tai nạn giao thông không chỉ gây ảnh hưởng đến cuộc sống của người dân mà còn gây thiệt hại lớn về kinh tế. Việc quản lý và kiểm soát phương tiện giao thông trở nên khó khăn do số lượng phương tiện tăng nhanh và đa dạng. Nhận diện đối tượng tự động là một trong những giải pháp hứa hẹn giúp nâng cao hiệu quả quản lý giao thông, giảm thiểu ùn tắc và đảm bảo an toàn.</a:t>
              </a:r>
            </a:p>
            <a:p>
              <a:pPr algn="l">
                <a:lnSpc>
                  <a:spcPts val="2859"/>
                </a:lnSpc>
              </a:pPr>
            </a:p>
          </p:txBody>
        </p:sp>
      </p:grpSp>
      <p:sp>
        <p:nvSpPr>
          <p:cNvPr name="TextBox 12" id="12"/>
          <p:cNvSpPr txBox="true"/>
          <p:nvPr/>
        </p:nvSpPr>
        <p:spPr>
          <a:xfrm rot="0">
            <a:off x="1028700" y="9298781"/>
            <a:ext cx="4793675" cy="325755"/>
          </a:xfrm>
          <a:prstGeom prst="rect">
            <a:avLst/>
          </a:prstGeom>
        </p:spPr>
        <p:txBody>
          <a:bodyPr anchor="t" rtlCol="false" tIns="0" lIns="0" bIns="0" rIns="0">
            <a:spAutoFit/>
          </a:bodyPr>
          <a:lstStyle/>
          <a:p>
            <a:pPr algn="just">
              <a:lnSpc>
                <a:spcPts val="2520"/>
              </a:lnSpc>
            </a:pPr>
            <a:r>
              <a:rPr lang="en-US" sz="1800" u="sng">
                <a:solidFill>
                  <a:srgbClr val="000000"/>
                </a:solidFill>
                <a:latin typeface="Asap"/>
                <a:ea typeface="Asap"/>
                <a:cs typeface="Asap"/>
                <a:sym typeface="Asap"/>
                <a:hlinkClick r:id="rId5" action="ppaction://hlinksldjump"/>
              </a:rPr>
              <a:t>Quay lại Trang Nội dung</a:t>
            </a:r>
          </a:p>
        </p:txBody>
      </p:sp>
      <p:grpSp>
        <p:nvGrpSpPr>
          <p:cNvPr name="Group 13" id="13"/>
          <p:cNvGrpSpPr/>
          <p:nvPr/>
        </p:nvGrpSpPr>
        <p:grpSpPr>
          <a:xfrm rot="0">
            <a:off x="1028700" y="5546127"/>
            <a:ext cx="8809710" cy="2990875"/>
            <a:chOff x="0" y="0"/>
            <a:chExt cx="11746280" cy="3987834"/>
          </a:xfrm>
        </p:grpSpPr>
        <p:sp>
          <p:nvSpPr>
            <p:cNvPr name="TextBox 14" id="14"/>
            <p:cNvSpPr txBox="true"/>
            <p:nvPr/>
          </p:nvSpPr>
          <p:spPr>
            <a:xfrm rot="0">
              <a:off x="0" y="942162"/>
              <a:ext cx="11746280" cy="3045672"/>
            </a:xfrm>
            <a:prstGeom prst="rect">
              <a:avLst/>
            </a:prstGeom>
          </p:spPr>
          <p:txBody>
            <a:bodyPr anchor="t" rtlCol="false" tIns="0" lIns="0" bIns="0" rIns="0">
              <a:spAutoFit/>
            </a:bodyPr>
            <a:lstStyle/>
            <a:p>
              <a:pPr algn="l" marL="469582" indent="-234791" lvl="1">
                <a:lnSpc>
                  <a:spcPts val="3045"/>
                </a:lnSpc>
                <a:buFont typeface="Arial"/>
                <a:buChar char="•"/>
              </a:pPr>
              <a:r>
                <a:rPr lang="en-US" sz="2175">
                  <a:solidFill>
                    <a:srgbClr val="000000"/>
                  </a:solidFill>
                  <a:latin typeface="Asap"/>
                  <a:ea typeface="Asap"/>
                  <a:cs typeface="Asap"/>
                  <a:sym typeface="Asap"/>
                </a:rPr>
                <a:t> Nghiên cứu này nhằm mục tiêu xây dựng một hệ thống nhận diện đối tượng tự động dựa trên các mô hình học sâu, cụ thể là YOLO. Hệ thống sẽ có khả năng phát hiện và nhận diện đối tượng trong các hình ảnh và video với độ chính xác cao, đáp ứng được yêu cầu thực tế trong việc xác nhận đối tượng.</a:t>
              </a:r>
            </a:p>
            <a:p>
              <a:pPr algn="l">
                <a:lnSpc>
                  <a:spcPts val="3184"/>
                </a:lnSpc>
              </a:pPr>
            </a:p>
          </p:txBody>
        </p:sp>
        <p:sp>
          <p:nvSpPr>
            <p:cNvPr name="TextBox 15" id="15"/>
            <p:cNvSpPr txBox="true"/>
            <p:nvPr/>
          </p:nvSpPr>
          <p:spPr>
            <a:xfrm rot="0">
              <a:off x="0" y="-66675"/>
              <a:ext cx="11746280" cy="632248"/>
            </a:xfrm>
            <a:prstGeom prst="rect">
              <a:avLst/>
            </a:prstGeom>
          </p:spPr>
          <p:txBody>
            <a:bodyPr anchor="t" rtlCol="false" tIns="0" lIns="0" bIns="0" rIns="0">
              <a:spAutoFit/>
            </a:bodyPr>
            <a:lstStyle/>
            <a:p>
              <a:pPr algn="l">
                <a:lnSpc>
                  <a:spcPts val="3919"/>
                </a:lnSpc>
              </a:pPr>
              <a:r>
                <a:rPr lang="en-US" b="true" sz="2799">
                  <a:solidFill>
                    <a:srgbClr val="000000"/>
                  </a:solidFill>
                  <a:latin typeface="Asap Bold"/>
                  <a:ea typeface="Asap Bold"/>
                  <a:cs typeface="Asap Bold"/>
                  <a:sym typeface="Asap Bold"/>
                </a:rPr>
                <a:t>Mục tiêu dự án:</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072097" y="-3308289"/>
            <a:ext cx="17245230" cy="17732884"/>
          </a:xfrm>
          <a:custGeom>
            <a:avLst/>
            <a:gdLst/>
            <a:ahLst/>
            <a:cxnLst/>
            <a:rect r="r" b="b" t="t" l="l"/>
            <a:pathLst>
              <a:path h="17732884" w="17245230">
                <a:moveTo>
                  <a:pt x="0" y="0"/>
                </a:moveTo>
                <a:lnTo>
                  <a:pt x="17245230" y="0"/>
                </a:lnTo>
                <a:lnTo>
                  <a:pt x="17245230" y="17732884"/>
                </a:lnTo>
                <a:lnTo>
                  <a:pt x="0" y="17732884"/>
                </a:lnTo>
                <a:lnTo>
                  <a:pt x="0" y="0"/>
                </a:lnTo>
                <a:close/>
              </a:path>
            </a:pathLst>
          </a:custGeom>
          <a:blipFill>
            <a:blip r:embed="rId2"/>
            <a:stretch>
              <a:fillRect l="0" t="0" r="0" b="0"/>
            </a:stretch>
          </a:blipFill>
        </p:spPr>
      </p:sp>
      <p:grpSp>
        <p:nvGrpSpPr>
          <p:cNvPr name="Group 3" id="3"/>
          <p:cNvGrpSpPr/>
          <p:nvPr/>
        </p:nvGrpSpPr>
        <p:grpSpPr>
          <a:xfrm rot="0">
            <a:off x="9144000" y="0"/>
            <a:ext cx="9144000" cy="10287000"/>
            <a:chOff x="0" y="0"/>
            <a:chExt cx="2408296" cy="2709333"/>
          </a:xfrm>
        </p:grpSpPr>
        <p:sp>
          <p:nvSpPr>
            <p:cNvPr name="Freeform 4" id="4"/>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E9DBFF"/>
            </a:solidFill>
          </p:spPr>
        </p:sp>
        <p:sp>
          <p:nvSpPr>
            <p:cNvPr name="TextBox 5" id="5"/>
            <p:cNvSpPr txBox="true"/>
            <p:nvPr/>
          </p:nvSpPr>
          <p:spPr>
            <a:xfrm>
              <a:off x="0" y="-47625"/>
              <a:ext cx="2408296" cy="2756958"/>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10567720" y="1928216"/>
            <a:ext cx="6210038" cy="829306"/>
            <a:chOff x="0" y="0"/>
            <a:chExt cx="8280051" cy="1105741"/>
          </a:xfrm>
        </p:grpSpPr>
        <p:sp>
          <p:nvSpPr>
            <p:cNvPr name="Freeform 7" id="7"/>
            <p:cNvSpPr/>
            <p:nvPr/>
          </p:nvSpPr>
          <p:spPr>
            <a:xfrm flipH="false" flipV="false" rot="0">
              <a:off x="0" y="0"/>
              <a:ext cx="1312533" cy="1105741"/>
            </a:xfrm>
            <a:custGeom>
              <a:avLst/>
              <a:gdLst/>
              <a:ahLst/>
              <a:cxnLst/>
              <a:rect r="r" b="b" t="t" l="l"/>
              <a:pathLst>
                <a:path h="1105741" w="1312533">
                  <a:moveTo>
                    <a:pt x="0" y="0"/>
                  </a:moveTo>
                  <a:lnTo>
                    <a:pt x="1312533" y="0"/>
                  </a:lnTo>
                  <a:lnTo>
                    <a:pt x="1312533" y="1105741"/>
                  </a:lnTo>
                  <a:lnTo>
                    <a:pt x="0" y="1105741"/>
                  </a:lnTo>
                  <a:lnTo>
                    <a:pt x="0" y="0"/>
                  </a:lnTo>
                  <a:close/>
                </a:path>
              </a:pathLst>
            </a:custGeom>
            <a:blipFill>
              <a:blip r:embed="rId3"/>
              <a:stretch>
                <a:fillRect l="0" t="0" r="0" b="0"/>
              </a:stretch>
            </a:blipFill>
          </p:spPr>
        </p:sp>
        <p:sp>
          <p:nvSpPr>
            <p:cNvPr name="TextBox 8" id="8"/>
            <p:cNvSpPr txBox="true"/>
            <p:nvPr/>
          </p:nvSpPr>
          <p:spPr>
            <a:xfrm rot="0">
              <a:off x="1521236" y="204304"/>
              <a:ext cx="6758815" cy="632248"/>
            </a:xfrm>
            <a:prstGeom prst="rect">
              <a:avLst/>
            </a:prstGeom>
          </p:spPr>
          <p:txBody>
            <a:bodyPr anchor="t" rtlCol="false" tIns="0" lIns="0" bIns="0" rIns="0">
              <a:spAutoFit/>
            </a:bodyPr>
            <a:lstStyle/>
            <a:p>
              <a:pPr algn="l">
                <a:lnSpc>
                  <a:spcPts val="3919"/>
                </a:lnSpc>
              </a:pPr>
              <a:r>
                <a:rPr lang="en-US" sz="2799">
                  <a:solidFill>
                    <a:srgbClr val="000000"/>
                  </a:solidFill>
                  <a:latin typeface="Asap"/>
                  <a:ea typeface="Asap"/>
                  <a:cs typeface="Asap"/>
                  <a:sym typeface="Asap"/>
                </a:rPr>
                <a:t>Tổng quan về môn học</a:t>
              </a:r>
            </a:p>
          </p:txBody>
        </p:sp>
      </p:grpSp>
      <p:grpSp>
        <p:nvGrpSpPr>
          <p:cNvPr name="Group 9" id="9"/>
          <p:cNvGrpSpPr/>
          <p:nvPr/>
        </p:nvGrpSpPr>
        <p:grpSpPr>
          <a:xfrm rot="0">
            <a:off x="10567720" y="3328532"/>
            <a:ext cx="6210038" cy="829306"/>
            <a:chOff x="0" y="0"/>
            <a:chExt cx="8280051" cy="1105741"/>
          </a:xfrm>
        </p:grpSpPr>
        <p:sp>
          <p:nvSpPr>
            <p:cNvPr name="TextBox 10" id="10"/>
            <p:cNvSpPr txBox="true"/>
            <p:nvPr/>
          </p:nvSpPr>
          <p:spPr>
            <a:xfrm rot="0">
              <a:off x="1521236" y="204080"/>
              <a:ext cx="6758815" cy="632249"/>
            </a:xfrm>
            <a:prstGeom prst="rect">
              <a:avLst/>
            </a:prstGeom>
          </p:spPr>
          <p:txBody>
            <a:bodyPr anchor="t" rtlCol="false" tIns="0" lIns="0" bIns="0" rIns="0">
              <a:spAutoFit/>
            </a:bodyPr>
            <a:lstStyle/>
            <a:p>
              <a:pPr algn="l">
                <a:lnSpc>
                  <a:spcPts val="3919"/>
                </a:lnSpc>
              </a:pPr>
              <a:r>
                <a:rPr lang="en-US" sz="2799">
                  <a:solidFill>
                    <a:srgbClr val="000000"/>
                  </a:solidFill>
                  <a:latin typeface="Asap"/>
                  <a:ea typeface="Asap"/>
                  <a:cs typeface="Asap"/>
                  <a:sym typeface="Asap"/>
                </a:rPr>
                <a:t>Tổng quan về học sâu</a:t>
              </a:r>
            </a:p>
          </p:txBody>
        </p:sp>
        <p:sp>
          <p:nvSpPr>
            <p:cNvPr name="Freeform 11" id="11"/>
            <p:cNvSpPr/>
            <p:nvPr/>
          </p:nvSpPr>
          <p:spPr>
            <a:xfrm flipH="false" flipV="false" rot="0">
              <a:off x="0" y="0"/>
              <a:ext cx="1312533" cy="1105741"/>
            </a:xfrm>
            <a:custGeom>
              <a:avLst/>
              <a:gdLst/>
              <a:ahLst/>
              <a:cxnLst/>
              <a:rect r="r" b="b" t="t" l="l"/>
              <a:pathLst>
                <a:path h="1105741" w="1312533">
                  <a:moveTo>
                    <a:pt x="0" y="0"/>
                  </a:moveTo>
                  <a:lnTo>
                    <a:pt x="1312533" y="0"/>
                  </a:lnTo>
                  <a:lnTo>
                    <a:pt x="1312533" y="1105741"/>
                  </a:lnTo>
                  <a:lnTo>
                    <a:pt x="0" y="1105741"/>
                  </a:lnTo>
                  <a:lnTo>
                    <a:pt x="0" y="0"/>
                  </a:lnTo>
                  <a:close/>
                </a:path>
              </a:pathLst>
            </a:custGeom>
            <a:blipFill>
              <a:blip r:embed="rId3"/>
              <a:stretch>
                <a:fillRect l="0" t="0" r="0" b="0"/>
              </a:stretch>
            </a:blipFill>
          </p:spPr>
        </p:sp>
      </p:grpSp>
      <p:grpSp>
        <p:nvGrpSpPr>
          <p:cNvPr name="Group 12" id="12"/>
          <p:cNvGrpSpPr/>
          <p:nvPr/>
        </p:nvGrpSpPr>
        <p:grpSpPr>
          <a:xfrm rot="0">
            <a:off x="10567720" y="4728847"/>
            <a:ext cx="6210038" cy="829306"/>
            <a:chOff x="0" y="0"/>
            <a:chExt cx="8280051" cy="1105741"/>
          </a:xfrm>
        </p:grpSpPr>
        <p:sp>
          <p:nvSpPr>
            <p:cNvPr name="TextBox 13" id="13"/>
            <p:cNvSpPr txBox="true"/>
            <p:nvPr/>
          </p:nvSpPr>
          <p:spPr>
            <a:xfrm rot="0">
              <a:off x="1521236" y="203856"/>
              <a:ext cx="6758815" cy="632249"/>
            </a:xfrm>
            <a:prstGeom prst="rect">
              <a:avLst/>
            </a:prstGeom>
          </p:spPr>
          <p:txBody>
            <a:bodyPr anchor="t" rtlCol="false" tIns="0" lIns="0" bIns="0" rIns="0">
              <a:spAutoFit/>
            </a:bodyPr>
            <a:lstStyle/>
            <a:p>
              <a:pPr algn="l">
                <a:lnSpc>
                  <a:spcPts val="3919"/>
                </a:lnSpc>
              </a:pPr>
              <a:r>
                <a:rPr lang="en-US" sz="2799">
                  <a:solidFill>
                    <a:srgbClr val="000000"/>
                  </a:solidFill>
                  <a:latin typeface="Asap"/>
                  <a:ea typeface="Asap"/>
                  <a:cs typeface="Asap"/>
                  <a:sym typeface="Asap"/>
                </a:rPr>
                <a:t>Ngôn ngữ lập trình và thư viện</a:t>
              </a:r>
            </a:p>
          </p:txBody>
        </p:sp>
        <p:sp>
          <p:nvSpPr>
            <p:cNvPr name="Freeform 14" id="14"/>
            <p:cNvSpPr/>
            <p:nvPr/>
          </p:nvSpPr>
          <p:spPr>
            <a:xfrm flipH="false" flipV="false" rot="0">
              <a:off x="0" y="0"/>
              <a:ext cx="1312533" cy="1105741"/>
            </a:xfrm>
            <a:custGeom>
              <a:avLst/>
              <a:gdLst/>
              <a:ahLst/>
              <a:cxnLst/>
              <a:rect r="r" b="b" t="t" l="l"/>
              <a:pathLst>
                <a:path h="1105741" w="1312533">
                  <a:moveTo>
                    <a:pt x="0" y="0"/>
                  </a:moveTo>
                  <a:lnTo>
                    <a:pt x="1312533" y="0"/>
                  </a:lnTo>
                  <a:lnTo>
                    <a:pt x="1312533" y="1105741"/>
                  </a:lnTo>
                  <a:lnTo>
                    <a:pt x="0" y="1105741"/>
                  </a:lnTo>
                  <a:lnTo>
                    <a:pt x="0" y="0"/>
                  </a:lnTo>
                  <a:close/>
                </a:path>
              </a:pathLst>
            </a:custGeom>
            <a:blipFill>
              <a:blip r:embed="rId3"/>
              <a:stretch>
                <a:fillRect l="0" t="0" r="0" b="0"/>
              </a:stretch>
            </a:blipFill>
          </p:spPr>
        </p:sp>
      </p:grpSp>
      <p:grpSp>
        <p:nvGrpSpPr>
          <p:cNvPr name="Group 15" id="15"/>
          <p:cNvGrpSpPr/>
          <p:nvPr/>
        </p:nvGrpSpPr>
        <p:grpSpPr>
          <a:xfrm rot="0">
            <a:off x="726938" y="4096038"/>
            <a:ext cx="5647161" cy="2033124"/>
            <a:chOff x="0" y="0"/>
            <a:chExt cx="7529548" cy="2710832"/>
          </a:xfrm>
        </p:grpSpPr>
        <p:sp>
          <p:nvSpPr>
            <p:cNvPr name="TextBox 16" id="16"/>
            <p:cNvSpPr txBox="true"/>
            <p:nvPr/>
          </p:nvSpPr>
          <p:spPr>
            <a:xfrm rot="0">
              <a:off x="0" y="171450"/>
              <a:ext cx="7529548" cy="1551516"/>
            </a:xfrm>
            <a:prstGeom prst="rect">
              <a:avLst/>
            </a:prstGeom>
          </p:spPr>
          <p:txBody>
            <a:bodyPr anchor="t" rtlCol="false" tIns="0" lIns="0" bIns="0" rIns="0">
              <a:spAutoFit/>
            </a:bodyPr>
            <a:lstStyle/>
            <a:p>
              <a:pPr algn="l" marL="0" indent="0" lvl="0">
                <a:lnSpc>
                  <a:spcPts val="8499"/>
                </a:lnSpc>
                <a:spcBef>
                  <a:spcPct val="0"/>
                </a:spcBef>
              </a:pPr>
              <a:r>
                <a:rPr lang="en-US" sz="8499" spc="-169">
                  <a:solidFill>
                    <a:srgbClr val="FFFFFF"/>
                  </a:solidFill>
                  <a:latin typeface="Cabin"/>
                  <a:ea typeface="Cabin"/>
                  <a:cs typeface="Cabin"/>
                  <a:sym typeface="Cabin"/>
                </a:rPr>
                <a:t>CHƯƠNG I</a:t>
              </a:r>
            </a:p>
          </p:txBody>
        </p:sp>
        <p:sp>
          <p:nvSpPr>
            <p:cNvPr name="TextBox 17" id="17"/>
            <p:cNvSpPr txBox="true"/>
            <p:nvPr/>
          </p:nvSpPr>
          <p:spPr>
            <a:xfrm rot="0">
              <a:off x="0" y="1995188"/>
              <a:ext cx="7529548" cy="715645"/>
            </a:xfrm>
            <a:prstGeom prst="rect">
              <a:avLst/>
            </a:prstGeom>
          </p:spPr>
          <p:txBody>
            <a:bodyPr anchor="t" rtlCol="false" tIns="0" lIns="0" bIns="0" rIns="0">
              <a:spAutoFit/>
            </a:bodyPr>
            <a:lstStyle/>
            <a:p>
              <a:pPr algn="l">
                <a:lnSpc>
                  <a:spcPts val="4290"/>
                </a:lnSpc>
              </a:pPr>
              <a:r>
                <a:rPr lang="en-US" sz="3300">
                  <a:solidFill>
                    <a:srgbClr val="FFFFFF"/>
                  </a:solidFill>
                  <a:latin typeface="Asap"/>
                  <a:ea typeface="Asap"/>
                  <a:cs typeface="Asap"/>
                  <a:sym typeface="Asap"/>
                </a:rPr>
                <a:t>CƠ SỞ LÝ THUYẾT</a:t>
              </a:r>
            </a:p>
          </p:txBody>
        </p:sp>
      </p:gr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868783"/>
            <a:ext cx="10529267" cy="1203325"/>
          </a:xfrm>
          <a:prstGeom prst="rect">
            <a:avLst/>
          </a:prstGeom>
        </p:spPr>
        <p:txBody>
          <a:bodyPr anchor="t" rtlCol="false" tIns="0" lIns="0" bIns="0" rIns="0">
            <a:spAutoFit/>
          </a:bodyPr>
          <a:lstStyle/>
          <a:p>
            <a:pPr algn="l" marL="0" indent="0" lvl="0">
              <a:lnSpc>
                <a:spcPts val="9349"/>
              </a:lnSpc>
              <a:spcBef>
                <a:spcPct val="0"/>
              </a:spcBef>
            </a:pPr>
            <a:r>
              <a:rPr lang="en-US" sz="8499" spc="-169">
                <a:solidFill>
                  <a:srgbClr val="000000"/>
                </a:solidFill>
                <a:latin typeface="Cabin"/>
                <a:ea typeface="Cabin"/>
                <a:cs typeface="Cabin"/>
                <a:sym typeface="Cabin"/>
              </a:rPr>
              <a:t>Tổng quan về môn học</a:t>
            </a:r>
          </a:p>
        </p:txBody>
      </p:sp>
      <p:sp>
        <p:nvSpPr>
          <p:cNvPr name="TextBox 3" id="3"/>
          <p:cNvSpPr txBox="true"/>
          <p:nvPr/>
        </p:nvSpPr>
        <p:spPr>
          <a:xfrm rot="0">
            <a:off x="333997" y="2255730"/>
            <a:ext cx="17620006" cy="2380615"/>
          </a:xfrm>
          <a:prstGeom prst="rect">
            <a:avLst/>
          </a:prstGeom>
        </p:spPr>
        <p:txBody>
          <a:bodyPr anchor="t" rtlCol="false" tIns="0" lIns="0" bIns="0" rIns="0">
            <a:spAutoFit/>
          </a:bodyPr>
          <a:lstStyle/>
          <a:p>
            <a:pPr algn="l">
              <a:lnSpc>
                <a:spcPts val="4759"/>
              </a:lnSpc>
            </a:pPr>
            <a:r>
              <a:rPr lang="en-US" sz="3399">
                <a:solidFill>
                  <a:srgbClr val="000000"/>
                </a:solidFill>
                <a:latin typeface="Crimson Pro"/>
                <a:ea typeface="Crimson Pro"/>
                <a:cs typeface="Crimson Pro"/>
                <a:sym typeface="Crimson Pro"/>
              </a:rPr>
              <a:t>Định nghĩa:</a:t>
            </a:r>
          </a:p>
          <a:p>
            <a:pPr algn="ctr">
              <a:lnSpc>
                <a:spcPts val="4759"/>
              </a:lnSpc>
            </a:pPr>
            <a:r>
              <a:rPr lang="en-US" sz="3399">
                <a:solidFill>
                  <a:srgbClr val="000000"/>
                </a:solidFill>
                <a:latin typeface="Crimson Pro"/>
                <a:ea typeface="Crimson Pro"/>
                <a:cs typeface="Crimson Pro"/>
                <a:sym typeface="Crimson Pro"/>
              </a:rPr>
              <a:t> Thị giác máy tính là một lĩnh vực của trí tuệ nhân tạo (AI) tập trung vào việc giúp máy tính "hiểu" và "phân tích" thông tin từ hình ảnh hoặc video, tương tự như cách con người nhìn và diễn giải thế giới.</a:t>
            </a:r>
          </a:p>
          <a:p>
            <a:pPr algn="ctr">
              <a:lnSpc>
                <a:spcPts val="4759"/>
              </a:lnSpc>
            </a:pPr>
          </a:p>
        </p:txBody>
      </p:sp>
      <p:sp>
        <p:nvSpPr>
          <p:cNvPr name="TextBox 4" id="4"/>
          <p:cNvSpPr txBox="true"/>
          <p:nvPr/>
        </p:nvSpPr>
        <p:spPr>
          <a:xfrm rot="0">
            <a:off x="333997" y="4104794"/>
            <a:ext cx="17620006" cy="4780915"/>
          </a:xfrm>
          <a:prstGeom prst="rect">
            <a:avLst/>
          </a:prstGeom>
        </p:spPr>
        <p:txBody>
          <a:bodyPr anchor="t" rtlCol="false" tIns="0" lIns="0" bIns="0" rIns="0">
            <a:spAutoFit/>
          </a:bodyPr>
          <a:lstStyle/>
          <a:p>
            <a:pPr algn="l">
              <a:lnSpc>
                <a:spcPts val="4759"/>
              </a:lnSpc>
            </a:pPr>
            <a:r>
              <a:rPr lang="en-US" sz="3399">
                <a:solidFill>
                  <a:srgbClr val="000000"/>
                </a:solidFill>
                <a:latin typeface="Crimson Pro"/>
                <a:ea typeface="Crimson Pro"/>
                <a:cs typeface="Crimson Pro"/>
                <a:sym typeface="Crimson Pro"/>
              </a:rPr>
              <a:t> Mục tiêu chính</a:t>
            </a:r>
          </a:p>
          <a:p>
            <a:pPr algn="l">
              <a:lnSpc>
                <a:spcPts val="4759"/>
              </a:lnSpc>
            </a:pPr>
            <a:r>
              <a:rPr lang="en-US" sz="3399">
                <a:solidFill>
                  <a:srgbClr val="000000"/>
                </a:solidFill>
                <a:latin typeface="Crimson Pro"/>
                <a:ea typeface="Crimson Pro"/>
                <a:cs typeface="Crimson Pro"/>
                <a:sym typeface="Crimson Pro"/>
              </a:rPr>
              <a:t> </a:t>
            </a:r>
            <a:r>
              <a:rPr lang="en-US" sz="3399">
                <a:solidFill>
                  <a:srgbClr val="000000"/>
                </a:solidFill>
                <a:latin typeface="Crimson Pro"/>
                <a:ea typeface="Crimson Pro"/>
                <a:cs typeface="Crimson Pro"/>
                <a:sym typeface="Crimson Pro"/>
              </a:rPr>
              <a:t>Tự động hóa quá trình phân tích và hiểu nội dung hình ảnh hoặc video.</a:t>
            </a:r>
          </a:p>
          <a:p>
            <a:pPr algn="l">
              <a:lnSpc>
                <a:spcPts val="4759"/>
              </a:lnSpc>
            </a:pPr>
            <a:r>
              <a:rPr lang="en-US" sz="3399">
                <a:solidFill>
                  <a:srgbClr val="000000"/>
                </a:solidFill>
                <a:latin typeface="Crimson Pro"/>
                <a:ea typeface="Crimson Pro"/>
                <a:cs typeface="Crimson Pro"/>
                <a:sym typeface="Crimson Pro"/>
              </a:rPr>
              <a:t> Biến dữ liệu hình ảnh thành thông tin mà máy tính có thể xử lý và sử dụng.</a:t>
            </a:r>
          </a:p>
          <a:p>
            <a:pPr algn="l">
              <a:lnSpc>
                <a:spcPts val="4759"/>
              </a:lnSpc>
            </a:pPr>
            <a:r>
              <a:rPr lang="en-US" sz="3399">
                <a:solidFill>
                  <a:srgbClr val="000000"/>
                </a:solidFill>
                <a:latin typeface="Crimson Pro"/>
                <a:ea typeface="Crimson Pro"/>
                <a:cs typeface="Crimson Pro"/>
                <a:sym typeface="Crimson Pro"/>
              </a:rPr>
              <a:t> + Các ứng dụng phổ biến của thị giác máy tính:</a:t>
            </a:r>
          </a:p>
          <a:p>
            <a:pPr algn="l">
              <a:lnSpc>
                <a:spcPts val="4759"/>
              </a:lnSpc>
            </a:pPr>
            <a:r>
              <a:rPr lang="en-US" sz="3399">
                <a:solidFill>
                  <a:srgbClr val="000000"/>
                </a:solidFill>
                <a:latin typeface="Crimson Pro"/>
                <a:ea typeface="Crimson Pro"/>
                <a:cs typeface="Crimson Pro"/>
                <a:sym typeface="Crimson Pro"/>
              </a:rPr>
              <a:t> + Các bài toán chính trong thị giác máy tính</a:t>
            </a:r>
          </a:p>
          <a:p>
            <a:pPr algn="l">
              <a:lnSpc>
                <a:spcPts val="4759"/>
              </a:lnSpc>
            </a:pPr>
            <a:r>
              <a:rPr lang="en-US" sz="3399">
                <a:solidFill>
                  <a:srgbClr val="000000"/>
                </a:solidFill>
                <a:latin typeface="Crimson Pro"/>
                <a:ea typeface="Crimson Pro"/>
                <a:cs typeface="Crimson Pro"/>
                <a:sym typeface="Crimson Pro"/>
              </a:rPr>
              <a:t> + Kỹ thuật phổ biến trong thị giác máy tính</a:t>
            </a:r>
          </a:p>
          <a:p>
            <a:pPr algn="l">
              <a:lnSpc>
                <a:spcPts val="4759"/>
              </a:lnSpc>
            </a:pPr>
          </a:p>
          <a:p>
            <a:pPr algn="ctr">
              <a:lnSpc>
                <a:spcPts val="475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857500"/>
            <a:chOff x="0" y="0"/>
            <a:chExt cx="4816593" cy="752593"/>
          </a:xfrm>
        </p:grpSpPr>
        <p:sp>
          <p:nvSpPr>
            <p:cNvPr name="Freeform 3" id="3"/>
            <p:cNvSpPr/>
            <p:nvPr/>
          </p:nvSpPr>
          <p:spPr>
            <a:xfrm flipH="false" flipV="false" rot="0">
              <a:off x="0" y="0"/>
              <a:ext cx="4816592" cy="752593"/>
            </a:xfrm>
            <a:custGeom>
              <a:avLst/>
              <a:gdLst/>
              <a:ahLst/>
              <a:cxnLst/>
              <a:rect r="r" b="b" t="t" l="l"/>
              <a:pathLst>
                <a:path h="752593" w="4816592">
                  <a:moveTo>
                    <a:pt x="0" y="0"/>
                  </a:moveTo>
                  <a:lnTo>
                    <a:pt x="4816592" y="0"/>
                  </a:lnTo>
                  <a:lnTo>
                    <a:pt x="4816592" y="752593"/>
                  </a:lnTo>
                  <a:lnTo>
                    <a:pt x="0" y="752593"/>
                  </a:lnTo>
                  <a:close/>
                </a:path>
              </a:pathLst>
            </a:custGeom>
            <a:gradFill rotWithShape="true">
              <a:gsLst>
                <a:gs pos="0">
                  <a:srgbClr val="F6B72B">
                    <a:alpha val="100000"/>
                  </a:srgbClr>
                </a:gs>
                <a:gs pos="100000">
                  <a:srgbClr val="FFF2A1">
                    <a:alpha val="100000"/>
                  </a:srgbClr>
                </a:gs>
              </a:gsLst>
              <a:lin ang="0"/>
            </a:gradFill>
          </p:spPr>
        </p:sp>
        <p:sp>
          <p:nvSpPr>
            <p:cNvPr name="TextBox 4" id="4"/>
            <p:cNvSpPr txBox="true"/>
            <p:nvPr/>
          </p:nvSpPr>
          <p:spPr>
            <a:xfrm>
              <a:off x="0" y="-38100"/>
              <a:ext cx="4816593" cy="790693"/>
            </a:xfrm>
            <a:prstGeom prst="rect">
              <a:avLst/>
            </a:prstGeom>
          </p:spPr>
          <p:txBody>
            <a:bodyPr anchor="ctr" rtlCol="false" tIns="50800" lIns="50800" bIns="50800" rIns="50800"/>
            <a:lstStyle/>
            <a:p>
              <a:pPr algn="ctr">
                <a:lnSpc>
                  <a:spcPts val="3374"/>
                </a:lnSpc>
              </a:pPr>
            </a:p>
          </p:txBody>
        </p:sp>
      </p:grpSp>
      <p:sp>
        <p:nvSpPr>
          <p:cNvPr name="Freeform 5" id="5"/>
          <p:cNvSpPr/>
          <p:nvPr/>
        </p:nvSpPr>
        <p:spPr>
          <a:xfrm flipH="true" flipV="false" rot="0">
            <a:off x="14900793" y="594821"/>
            <a:ext cx="3080683" cy="2954573"/>
          </a:xfrm>
          <a:custGeom>
            <a:avLst/>
            <a:gdLst/>
            <a:ahLst/>
            <a:cxnLst/>
            <a:rect r="r" b="b" t="t" l="l"/>
            <a:pathLst>
              <a:path h="2954573" w="3080683">
                <a:moveTo>
                  <a:pt x="3080683" y="0"/>
                </a:moveTo>
                <a:lnTo>
                  <a:pt x="0" y="0"/>
                </a:lnTo>
                <a:lnTo>
                  <a:pt x="0" y="2954573"/>
                </a:lnTo>
                <a:lnTo>
                  <a:pt x="3080683" y="2954573"/>
                </a:lnTo>
                <a:lnTo>
                  <a:pt x="3080683" y="0"/>
                </a:lnTo>
                <a:close/>
              </a:path>
            </a:pathLst>
          </a:custGeom>
          <a:blipFill>
            <a:blip r:embed="rId2"/>
            <a:stretch>
              <a:fillRect l="0" t="0" r="0" b="0"/>
            </a:stretch>
          </a:blipFill>
        </p:spPr>
      </p:sp>
      <p:grpSp>
        <p:nvGrpSpPr>
          <p:cNvPr name="Group 6" id="6"/>
          <p:cNvGrpSpPr/>
          <p:nvPr/>
        </p:nvGrpSpPr>
        <p:grpSpPr>
          <a:xfrm rot="0">
            <a:off x="1028700" y="2857500"/>
            <a:ext cx="13560363" cy="2712617"/>
            <a:chOff x="0" y="0"/>
            <a:chExt cx="18080484" cy="3616823"/>
          </a:xfrm>
        </p:grpSpPr>
        <p:sp>
          <p:nvSpPr>
            <p:cNvPr name="TextBox 7" id="7"/>
            <p:cNvSpPr txBox="true"/>
            <p:nvPr/>
          </p:nvSpPr>
          <p:spPr>
            <a:xfrm rot="0">
              <a:off x="0" y="964461"/>
              <a:ext cx="18080484" cy="2453005"/>
            </a:xfrm>
            <a:prstGeom prst="rect">
              <a:avLst/>
            </a:prstGeom>
          </p:spPr>
          <p:txBody>
            <a:bodyPr anchor="t" rtlCol="false" tIns="0" lIns="0" bIns="0" rIns="0">
              <a:spAutoFit/>
            </a:bodyPr>
            <a:lstStyle/>
            <a:p>
              <a:pPr algn="l">
                <a:lnSpc>
                  <a:spcPts val="2940"/>
                </a:lnSpc>
              </a:pPr>
              <a:r>
                <a:rPr lang="en-US" sz="2100">
                  <a:solidFill>
                    <a:srgbClr val="000000"/>
                  </a:solidFill>
                  <a:latin typeface="Asap"/>
                  <a:ea typeface="Asap"/>
                  <a:cs typeface="Asap"/>
                  <a:sym typeface="Asap"/>
                </a:rPr>
                <a:t> YOLO (You Only Look Once) là một thuật toán học sâu tiên tiến trong thị giác máy tính (Computer Vision), được thiết kế đặc biệt để thực hiện phát hiện đối tượng (Object Detection) trong ảnh hoặc video. Thuật toán YOLO nổi bật nhờ khả năng phát hiện đối tượng trong thời gian thực với độ chính xác cao và hiệu suất tối ưu. Điều này giúp YOLO trở thành một công cụ mạnh mẽ và hiệu quả, đặc biệt trong các ứng dụng yêu cầu tốc độ và độ chính xác cao như giám sát video, xe tự lái, hay phân tích hình ảnh y tế.</a:t>
              </a:r>
            </a:p>
          </p:txBody>
        </p:sp>
        <p:sp>
          <p:nvSpPr>
            <p:cNvPr name="TextBox 8" id="8"/>
            <p:cNvSpPr txBox="true"/>
            <p:nvPr/>
          </p:nvSpPr>
          <p:spPr>
            <a:xfrm rot="0">
              <a:off x="0" y="-66697"/>
              <a:ext cx="18080484" cy="632248"/>
            </a:xfrm>
            <a:prstGeom prst="rect">
              <a:avLst/>
            </a:prstGeom>
          </p:spPr>
          <p:txBody>
            <a:bodyPr anchor="t" rtlCol="false" tIns="0" lIns="0" bIns="0" rIns="0">
              <a:spAutoFit/>
            </a:bodyPr>
            <a:lstStyle/>
            <a:p>
              <a:pPr algn="l">
                <a:lnSpc>
                  <a:spcPts val="3919"/>
                </a:lnSpc>
              </a:pPr>
              <a:r>
                <a:rPr lang="en-US" sz="2799" b="true">
                  <a:solidFill>
                    <a:srgbClr val="000000"/>
                  </a:solidFill>
                  <a:latin typeface="Asap Bold"/>
                  <a:ea typeface="Asap Bold"/>
                  <a:cs typeface="Asap Bold"/>
                  <a:sym typeface="Asap Bold"/>
                </a:rPr>
                <a:t>Tổng quan về YoLo</a:t>
              </a:r>
            </a:p>
          </p:txBody>
        </p:sp>
      </p:grpSp>
      <p:sp>
        <p:nvSpPr>
          <p:cNvPr name="TextBox 9" id="9"/>
          <p:cNvSpPr txBox="true"/>
          <p:nvPr/>
        </p:nvSpPr>
        <p:spPr>
          <a:xfrm rot="0">
            <a:off x="1028700" y="868783"/>
            <a:ext cx="13092767" cy="1203325"/>
          </a:xfrm>
          <a:prstGeom prst="rect">
            <a:avLst/>
          </a:prstGeom>
        </p:spPr>
        <p:txBody>
          <a:bodyPr anchor="t" rtlCol="false" tIns="0" lIns="0" bIns="0" rIns="0">
            <a:spAutoFit/>
          </a:bodyPr>
          <a:lstStyle/>
          <a:p>
            <a:pPr algn="l" marL="0" indent="0" lvl="0">
              <a:lnSpc>
                <a:spcPts val="9349"/>
              </a:lnSpc>
              <a:spcBef>
                <a:spcPct val="0"/>
              </a:spcBef>
            </a:pPr>
            <a:r>
              <a:rPr lang="en-US" sz="8499" spc="-169">
                <a:solidFill>
                  <a:srgbClr val="000000"/>
                </a:solidFill>
                <a:latin typeface="Cabin"/>
                <a:ea typeface="Cabin"/>
                <a:cs typeface="Cabin"/>
                <a:sym typeface="Cabin"/>
              </a:rPr>
              <a:t>Tổng quan về học sâu</a:t>
            </a:r>
          </a:p>
        </p:txBody>
      </p:sp>
      <p:sp>
        <p:nvSpPr>
          <p:cNvPr name="TextBox 10" id="10"/>
          <p:cNvSpPr txBox="true"/>
          <p:nvPr/>
        </p:nvSpPr>
        <p:spPr>
          <a:xfrm rot="0">
            <a:off x="1028700" y="5503442"/>
            <a:ext cx="5267920" cy="4180840"/>
          </a:xfrm>
          <a:prstGeom prst="rect">
            <a:avLst/>
          </a:prstGeom>
        </p:spPr>
        <p:txBody>
          <a:bodyPr anchor="t" rtlCol="false" tIns="0" lIns="0" bIns="0" rIns="0">
            <a:spAutoFit/>
          </a:bodyPr>
          <a:lstStyle/>
          <a:p>
            <a:pPr algn="l">
              <a:lnSpc>
                <a:spcPts val="4759"/>
              </a:lnSpc>
            </a:pPr>
            <a:r>
              <a:rPr lang="en-US" sz="3399">
                <a:solidFill>
                  <a:srgbClr val="000000"/>
                </a:solidFill>
                <a:latin typeface="Crimson Pro"/>
                <a:ea typeface="Crimson Pro"/>
                <a:cs typeface="Crimson Pro"/>
                <a:sym typeface="Crimson Pro"/>
              </a:rPr>
              <a:t>Ưu điểm:</a:t>
            </a:r>
          </a:p>
          <a:p>
            <a:pPr algn="l">
              <a:lnSpc>
                <a:spcPts val="4759"/>
              </a:lnSpc>
            </a:pPr>
            <a:r>
              <a:rPr lang="en-US" sz="3399">
                <a:solidFill>
                  <a:srgbClr val="000000"/>
                </a:solidFill>
                <a:latin typeface="Crimson Pro"/>
                <a:ea typeface="Crimson Pro"/>
                <a:cs typeface="Crimson Pro"/>
                <a:sym typeface="Crimson Pro"/>
              </a:rPr>
              <a:t>·Tốc độ xử lí nhanh </a:t>
            </a:r>
          </a:p>
          <a:p>
            <a:pPr algn="l">
              <a:lnSpc>
                <a:spcPts val="4759"/>
              </a:lnSpc>
            </a:pPr>
            <a:r>
              <a:rPr lang="en-US" sz="3399">
                <a:solidFill>
                  <a:srgbClr val="000000"/>
                </a:solidFill>
                <a:latin typeface="Crimson Pro"/>
                <a:ea typeface="Crimson Pro"/>
                <a:cs typeface="Crimson Pro"/>
                <a:sym typeface="Crimson Pro"/>
              </a:rPr>
              <a:t>·Độ chính xác cao</a:t>
            </a:r>
          </a:p>
          <a:p>
            <a:pPr algn="l">
              <a:lnSpc>
                <a:spcPts val="4759"/>
              </a:lnSpc>
            </a:pPr>
            <a:r>
              <a:rPr lang="en-US" sz="3399">
                <a:solidFill>
                  <a:srgbClr val="000000"/>
                </a:solidFill>
                <a:latin typeface="Crimson Pro"/>
                <a:ea typeface="Crimson Pro"/>
                <a:cs typeface="Crimson Pro"/>
                <a:sym typeface="Crimson Pro"/>
              </a:rPr>
              <a:t>·Tính toàn cục và đơn giản</a:t>
            </a:r>
          </a:p>
          <a:p>
            <a:pPr algn="l">
              <a:lnSpc>
                <a:spcPts val="4759"/>
              </a:lnSpc>
            </a:pPr>
            <a:r>
              <a:rPr lang="en-US" sz="3399">
                <a:solidFill>
                  <a:srgbClr val="000000"/>
                </a:solidFill>
                <a:latin typeface="Crimson Pro"/>
                <a:ea typeface="Crimson Pro"/>
                <a:cs typeface="Crimson Pro"/>
                <a:sym typeface="Crimson Pro"/>
              </a:rPr>
              <a:t>·Ứng dụng rộng rãi</a:t>
            </a:r>
          </a:p>
          <a:p>
            <a:pPr algn="l">
              <a:lnSpc>
                <a:spcPts val="4759"/>
              </a:lnSpc>
            </a:pPr>
            <a:r>
              <a:rPr lang="en-US" sz="3399">
                <a:solidFill>
                  <a:srgbClr val="000000"/>
                </a:solidFill>
                <a:latin typeface="Crimson Pro"/>
                <a:ea typeface="Crimson Pro"/>
                <a:cs typeface="Crimson Pro"/>
                <a:sym typeface="Crimson Pro"/>
              </a:rPr>
              <a:t>·Dễ dàng tùy chỉnh huấn luyện</a:t>
            </a:r>
          </a:p>
          <a:p>
            <a:pPr algn="l">
              <a:lnSpc>
                <a:spcPts val="4759"/>
              </a:lnSpc>
            </a:pPr>
          </a:p>
        </p:txBody>
      </p:sp>
      <p:sp>
        <p:nvSpPr>
          <p:cNvPr name="TextBox 11" id="11"/>
          <p:cNvSpPr txBox="true"/>
          <p:nvPr/>
        </p:nvSpPr>
        <p:spPr>
          <a:xfrm rot="0">
            <a:off x="6964454" y="5674360"/>
            <a:ext cx="11017023" cy="3583940"/>
          </a:xfrm>
          <a:prstGeom prst="rect">
            <a:avLst/>
          </a:prstGeom>
        </p:spPr>
        <p:txBody>
          <a:bodyPr anchor="t" rtlCol="false" tIns="0" lIns="0" bIns="0" rIns="0">
            <a:spAutoFit/>
          </a:bodyPr>
          <a:lstStyle/>
          <a:p>
            <a:pPr algn="l">
              <a:lnSpc>
                <a:spcPts val="4060"/>
              </a:lnSpc>
            </a:pPr>
            <a:r>
              <a:rPr lang="en-US" sz="2900">
                <a:solidFill>
                  <a:srgbClr val="000000"/>
                </a:solidFill>
                <a:latin typeface="Proxima Nova"/>
                <a:ea typeface="Proxima Nova"/>
                <a:cs typeface="Proxima Nova"/>
                <a:sym typeface="Proxima Nova"/>
              </a:rPr>
              <a:t>Nhược điểm:</a:t>
            </a:r>
          </a:p>
          <a:p>
            <a:pPr algn="l" marL="626112" indent="-313056" lvl="1">
              <a:lnSpc>
                <a:spcPts val="4060"/>
              </a:lnSpc>
              <a:buFont typeface="Arial"/>
              <a:buChar char="•"/>
            </a:pPr>
            <a:r>
              <a:rPr lang="en-US" sz="2900">
                <a:solidFill>
                  <a:srgbClr val="000000"/>
                </a:solidFill>
                <a:latin typeface="Proxima Nova"/>
                <a:ea typeface="Proxima Nova"/>
                <a:cs typeface="Proxima Nova"/>
                <a:sym typeface="Proxima Nova"/>
              </a:rPr>
              <a:t>Độ chính xác thấp với các đối tượng nhỏ</a:t>
            </a:r>
          </a:p>
          <a:p>
            <a:pPr algn="l" marL="626112" indent="-313056" lvl="1">
              <a:lnSpc>
                <a:spcPts val="4060"/>
              </a:lnSpc>
              <a:buFont typeface="Arial"/>
              <a:buChar char="•"/>
            </a:pPr>
            <a:r>
              <a:rPr lang="en-US" sz="2900">
                <a:solidFill>
                  <a:srgbClr val="000000"/>
                </a:solidFill>
                <a:latin typeface="Proxima Nova"/>
                <a:ea typeface="Proxima Nova"/>
                <a:cs typeface="Proxima Nova"/>
                <a:sym typeface="Proxima Nova"/>
              </a:rPr>
              <a:t>Không mạnh với các trường hợp chồng lấn</a:t>
            </a:r>
          </a:p>
          <a:p>
            <a:pPr algn="l" marL="626112" indent="-313056" lvl="1">
              <a:lnSpc>
                <a:spcPts val="4060"/>
              </a:lnSpc>
              <a:buFont typeface="Arial"/>
              <a:buChar char="•"/>
            </a:pPr>
            <a:r>
              <a:rPr lang="en-US" sz="2900">
                <a:solidFill>
                  <a:srgbClr val="000000"/>
                </a:solidFill>
                <a:latin typeface="Proxima Nova"/>
                <a:ea typeface="Proxima Nova"/>
                <a:cs typeface="Proxima Nova"/>
                <a:sym typeface="Proxima Nova"/>
              </a:rPr>
              <a:t>Giới hạn độ phân giải đầu vào</a:t>
            </a:r>
          </a:p>
          <a:p>
            <a:pPr algn="l" marL="626112" indent="-313056" lvl="1">
              <a:lnSpc>
                <a:spcPts val="4060"/>
              </a:lnSpc>
              <a:buFont typeface="Arial"/>
              <a:buChar char="•"/>
            </a:pPr>
            <a:r>
              <a:rPr lang="en-US" sz="2900">
                <a:solidFill>
                  <a:srgbClr val="000000"/>
                </a:solidFill>
                <a:latin typeface="Proxima Nova"/>
                <a:ea typeface="Proxima Nova"/>
                <a:cs typeface="Proxima Nova"/>
                <a:sym typeface="Proxima Nova"/>
              </a:rPr>
              <a:t>Khó khăn trong việc phát hiện các đối tượng không giống nhau</a:t>
            </a:r>
          </a:p>
          <a:p>
            <a:pPr algn="l" marL="626112" indent="-313056" lvl="1">
              <a:lnSpc>
                <a:spcPts val="4060"/>
              </a:lnSpc>
              <a:buFont typeface="Arial"/>
              <a:buChar char="•"/>
            </a:pPr>
            <a:r>
              <a:rPr lang="en-US" sz="2900">
                <a:solidFill>
                  <a:srgbClr val="000000"/>
                </a:solidFill>
                <a:latin typeface="Proxima Nova"/>
                <a:ea typeface="Proxima Nova"/>
                <a:cs typeface="Proxima Nova"/>
                <a:sym typeface="Proxima Nova"/>
              </a:rPr>
              <a:t>Yêu cầu phần cứng mạnh</a:t>
            </a:r>
          </a:p>
          <a:p>
            <a:pPr algn="ctr">
              <a:lnSpc>
                <a:spcPts val="406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28700" y="823389"/>
            <a:ext cx="6132830" cy="8640223"/>
            <a:chOff x="0" y="0"/>
            <a:chExt cx="4507230" cy="6350000"/>
          </a:xfrm>
        </p:grpSpPr>
        <p:sp>
          <p:nvSpPr>
            <p:cNvPr name="Freeform 3" id="3"/>
            <p:cNvSpPr/>
            <p:nvPr/>
          </p:nvSpPr>
          <p:spPr>
            <a:xfrm flipH="false" flipV="false" rot="0">
              <a:off x="0" y="0"/>
              <a:ext cx="4505960" cy="6350000"/>
            </a:xfrm>
            <a:custGeom>
              <a:avLst/>
              <a:gdLst/>
              <a:ahLst/>
              <a:cxnLst/>
              <a:rect r="r" b="b" t="t" l="l"/>
              <a:pathLst>
                <a:path h="6350000" w="4505960">
                  <a:moveTo>
                    <a:pt x="0" y="561340"/>
                  </a:moveTo>
                  <a:lnTo>
                    <a:pt x="0" y="3961130"/>
                  </a:lnTo>
                  <a:cubicBezTo>
                    <a:pt x="0" y="4272280"/>
                    <a:pt x="252730" y="4523740"/>
                    <a:pt x="562610" y="4522470"/>
                  </a:cubicBezTo>
                  <a:lnTo>
                    <a:pt x="562610" y="4522470"/>
                  </a:lnTo>
                  <a:cubicBezTo>
                    <a:pt x="873760" y="4521200"/>
                    <a:pt x="1126490" y="4773930"/>
                    <a:pt x="1125220" y="5085080"/>
                  </a:cubicBezTo>
                  <a:lnTo>
                    <a:pt x="1123950" y="5787390"/>
                  </a:lnTo>
                  <a:cubicBezTo>
                    <a:pt x="1123950" y="6098540"/>
                    <a:pt x="1375410" y="6350000"/>
                    <a:pt x="1685290" y="6350000"/>
                  </a:cubicBezTo>
                  <a:lnTo>
                    <a:pt x="3944620" y="6350000"/>
                  </a:lnTo>
                  <a:cubicBezTo>
                    <a:pt x="4254500" y="6350000"/>
                    <a:pt x="4505960" y="6098540"/>
                    <a:pt x="4505960" y="5788660"/>
                  </a:cubicBezTo>
                  <a:lnTo>
                    <a:pt x="4505960" y="2679700"/>
                  </a:lnTo>
                  <a:cubicBezTo>
                    <a:pt x="4505960" y="2494280"/>
                    <a:pt x="4414520" y="2321560"/>
                    <a:pt x="4262120" y="2217420"/>
                  </a:cubicBezTo>
                  <a:lnTo>
                    <a:pt x="1184910" y="99060"/>
                  </a:lnTo>
                  <a:cubicBezTo>
                    <a:pt x="1090930" y="34290"/>
                    <a:pt x="980440" y="0"/>
                    <a:pt x="866140" y="0"/>
                  </a:cubicBezTo>
                  <a:lnTo>
                    <a:pt x="561340" y="0"/>
                  </a:lnTo>
                  <a:cubicBezTo>
                    <a:pt x="251460" y="0"/>
                    <a:pt x="0" y="251460"/>
                    <a:pt x="0" y="561340"/>
                  </a:cubicBezTo>
                  <a:close/>
                </a:path>
              </a:pathLst>
            </a:custGeom>
            <a:blipFill>
              <a:blip r:embed="rId2"/>
              <a:stretch>
                <a:fillRect l="-70125" t="0" r="-79582" b="0"/>
              </a:stretch>
            </a:blipFill>
          </p:spPr>
        </p:sp>
      </p:grpSp>
      <p:sp>
        <p:nvSpPr>
          <p:cNvPr name="Freeform 4" id="4"/>
          <p:cNvSpPr/>
          <p:nvPr/>
        </p:nvSpPr>
        <p:spPr>
          <a:xfrm flipH="false" flipV="false" rot="752034">
            <a:off x="4992080" y="1929290"/>
            <a:ext cx="1942242" cy="1989493"/>
          </a:xfrm>
          <a:custGeom>
            <a:avLst/>
            <a:gdLst/>
            <a:ahLst/>
            <a:cxnLst/>
            <a:rect r="r" b="b" t="t" l="l"/>
            <a:pathLst>
              <a:path h="1989493" w="1942242">
                <a:moveTo>
                  <a:pt x="0" y="0"/>
                </a:moveTo>
                <a:lnTo>
                  <a:pt x="1942242" y="0"/>
                </a:lnTo>
                <a:lnTo>
                  <a:pt x="1942242" y="1989493"/>
                </a:lnTo>
                <a:lnTo>
                  <a:pt x="0" y="1989493"/>
                </a:lnTo>
                <a:lnTo>
                  <a:pt x="0" y="0"/>
                </a:lnTo>
                <a:close/>
              </a:path>
            </a:pathLst>
          </a:custGeom>
          <a:blipFill>
            <a:blip r:embed="rId3"/>
            <a:stretch>
              <a:fillRect l="0" t="0" r="0" b="0"/>
            </a:stretch>
          </a:blipFill>
        </p:spPr>
      </p:sp>
      <p:sp>
        <p:nvSpPr>
          <p:cNvPr name="Freeform 5" id="5"/>
          <p:cNvSpPr/>
          <p:nvPr/>
        </p:nvSpPr>
        <p:spPr>
          <a:xfrm flipH="false" flipV="false" rot="2307111">
            <a:off x="5914006" y="354589"/>
            <a:ext cx="1607815" cy="1350313"/>
          </a:xfrm>
          <a:custGeom>
            <a:avLst/>
            <a:gdLst/>
            <a:ahLst/>
            <a:cxnLst/>
            <a:rect r="r" b="b" t="t" l="l"/>
            <a:pathLst>
              <a:path h="1350313" w="1607815">
                <a:moveTo>
                  <a:pt x="0" y="0"/>
                </a:moveTo>
                <a:lnTo>
                  <a:pt x="1607815" y="0"/>
                </a:lnTo>
                <a:lnTo>
                  <a:pt x="1607815" y="1350314"/>
                </a:lnTo>
                <a:lnTo>
                  <a:pt x="0" y="1350314"/>
                </a:lnTo>
                <a:lnTo>
                  <a:pt x="0" y="0"/>
                </a:lnTo>
                <a:close/>
              </a:path>
            </a:pathLst>
          </a:custGeom>
          <a:blipFill>
            <a:blip r:embed="rId4"/>
            <a:stretch>
              <a:fillRect l="0" t="0" r="0" b="0"/>
            </a:stretch>
          </a:blipFill>
        </p:spPr>
      </p:sp>
      <p:sp>
        <p:nvSpPr>
          <p:cNvPr name="TextBox 6" id="6"/>
          <p:cNvSpPr txBox="true"/>
          <p:nvPr/>
        </p:nvSpPr>
        <p:spPr>
          <a:xfrm rot="0">
            <a:off x="8729636" y="899589"/>
            <a:ext cx="8741822" cy="2214880"/>
          </a:xfrm>
          <a:prstGeom prst="rect">
            <a:avLst/>
          </a:prstGeom>
        </p:spPr>
        <p:txBody>
          <a:bodyPr anchor="t" rtlCol="false" tIns="0" lIns="0" bIns="0" rIns="0">
            <a:spAutoFit/>
          </a:bodyPr>
          <a:lstStyle/>
          <a:p>
            <a:pPr algn="l" marL="0" indent="0" lvl="0">
              <a:lnSpc>
                <a:spcPts val="8689"/>
              </a:lnSpc>
              <a:spcBef>
                <a:spcPct val="0"/>
              </a:spcBef>
            </a:pPr>
            <a:r>
              <a:rPr lang="en-US" sz="7899" spc="-157">
                <a:solidFill>
                  <a:srgbClr val="FFFFFF"/>
                </a:solidFill>
                <a:latin typeface="Cabin"/>
                <a:ea typeface="Cabin"/>
                <a:cs typeface="Cabin"/>
                <a:sym typeface="Cabin"/>
              </a:rPr>
              <a:t>Ngôn ngữ lập trình và thư viện</a:t>
            </a:r>
          </a:p>
        </p:txBody>
      </p:sp>
      <p:grpSp>
        <p:nvGrpSpPr>
          <p:cNvPr name="Group 7" id="7"/>
          <p:cNvGrpSpPr/>
          <p:nvPr/>
        </p:nvGrpSpPr>
        <p:grpSpPr>
          <a:xfrm rot="0">
            <a:off x="8729636" y="3114468"/>
            <a:ext cx="8952727" cy="3613047"/>
            <a:chOff x="0" y="0"/>
            <a:chExt cx="11936970" cy="4817396"/>
          </a:xfrm>
        </p:grpSpPr>
        <p:sp>
          <p:nvSpPr>
            <p:cNvPr name="TextBox 8" id="8"/>
            <p:cNvSpPr txBox="true"/>
            <p:nvPr/>
          </p:nvSpPr>
          <p:spPr>
            <a:xfrm rot="0">
              <a:off x="0" y="755579"/>
              <a:ext cx="11936970" cy="4061883"/>
            </a:xfrm>
            <a:prstGeom prst="rect">
              <a:avLst/>
            </a:prstGeom>
          </p:spPr>
          <p:txBody>
            <a:bodyPr anchor="t" rtlCol="false" tIns="0" lIns="0" bIns="0" rIns="0">
              <a:spAutoFit/>
            </a:bodyPr>
            <a:lstStyle/>
            <a:p>
              <a:pPr algn="l">
                <a:lnSpc>
                  <a:spcPts val="3500"/>
                </a:lnSpc>
              </a:pPr>
            </a:p>
            <a:p>
              <a:pPr algn="l" marL="539751" indent="-269876" lvl="1">
                <a:lnSpc>
                  <a:spcPts val="3500"/>
                </a:lnSpc>
                <a:buFont typeface="Arial"/>
                <a:buChar char="•"/>
              </a:pPr>
              <a:r>
                <a:rPr lang="en-US" sz="2500">
                  <a:solidFill>
                    <a:srgbClr val="FFFFFF"/>
                  </a:solidFill>
                  <a:latin typeface="Asap"/>
                  <a:ea typeface="Asap"/>
                  <a:cs typeface="Asap"/>
                  <a:sym typeface="Asap"/>
                </a:rPr>
                <a:t> Python là một ngôn ngữ lập trình thông dịch, dễ đọc và dễ hiểu. Nền tảng nổi tiếng với cú pháp đơn giản và được sử dụng rộng rãi trong nhiều lĩnh vực khác nhau. Điển hình như phát triển web, phân tích dữ liệu, trí tuệ nhân tạo và nhiều ứng dụng khác. </a:t>
              </a:r>
            </a:p>
            <a:p>
              <a:pPr algn="l">
                <a:lnSpc>
                  <a:spcPts val="3500"/>
                </a:lnSpc>
              </a:pPr>
            </a:p>
          </p:txBody>
        </p:sp>
        <p:sp>
          <p:nvSpPr>
            <p:cNvPr name="TextBox 9" id="9"/>
            <p:cNvSpPr txBox="true"/>
            <p:nvPr/>
          </p:nvSpPr>
          <p:spPr>
            <a:xfrm rot="0">
              <a:off x="0" y="-66675"/>
              <a:ext cx="11936970" cy="632248"/>
            </a:xfrm>
            <a:prstGeom prst="rect">
              <a:avLst/>
            </a:prstGeom>
          </p:spPr>
          <p:txBody>
            <a:bodyPr anchor="t" rtlCol="false" tIns="0" lIns="0" bIns="0" rIns="0">
              <a:spAutoFit/>
            </a:bodyPr>
            <a:lstStyle/>
            <a:p>
              <a:pPr algn="l">
                <a:lnSpc>
                  <a:spcPts val="3919"/>
                </a:lnSpc>
              </a:pPr>
              <a:r>
                <a:rPr lang="en-US" b="true" sz="2799">
                  <a:solidFill>
                    <a:srgbClr val="EC1A83"/>
                  </a:solidFill>
                  <a:latin typeface="Asap Bold"/>
                  <a:ea typeface="Asap Bold"/>
                  <a:cs typeface="Asap Bold"/>
                  <a:sym typeface="Asap Bold"/>
                </a:rPr>
                <a:t>NGÔN NGỮ LẬP TRÌNH</a:t>
              </a:r>
            </a:p>
          </p:txBody>
        </p:sp>
      </p:grpSp>
      <p:grpSp>
        <p:nvGrpSpPr>
          <p:cNvPr name="Group 10" id="10"/>
          <p:cNvGrpSpPr/>
          <p:nvPr/>
        </p:nvGrpSpPr>
        <p:grpSpPr>
          <a:xfrm rot="0">
            <a:off x="8941794" y="6727515"/>
            <a:ext cx="8529664" cy="1860447"/>
            <a:chOff x="0" y="0"/>
            <a:chExt cx="11372886" cy="2480596"/>
          </a:xfrm>
        </p:grpSpPr>
        <p:sp>
          <p:nvSpPr>
            <p:cNvPr name="TextBox 11" id="11"/>
            <p:cNvSpPr txBox="true"/>
            <p:nvPr/>
          </p:nvSpPr>
          <p:spPr>
            <a:xfrm rot="0">
              <a:off x="0" y="755579"/>
              <a:ext cx="11372886" cy="1725083"/>
            </a:xfrm>
            <a:prstGeom prst="rect">
              <a:avLst/>
            </a:prstGeom>
          </p:spPr>
          <p:txBody>
            <a:bodyPr anchor="t" rtlCol="false" tIns="0" lIns="0" bIns="0" rIns="0">
              <a:spAutoFit/>
            </a:bodyPr>
            <a:lstStyle/>
            <a:p>
              <a:pPr algn="l" marL="539751" indent="-269876" lvl="1">
                <a:lnSpc>
                  <a:spcPts val="3500"/>
                </a:lnSpc>
                <a:buFont typeface="Arial"/>
                <a:buChar char="•"/>
              </a:pPr>
              <a:r>
                <a:rPr lang="en-US" sz="2500">
                  <a:solidFill>
                    <a:srgbClr val="FFFFFF"/>
                  </a:solidFill>
                  <a:latin typeface="Asap"/>
                  <a:ea typeface="Asap"/>
                  <a:cs typeface="Asap"/>
                  <a:sym typeface="Asap"/>
                </a:rPr>
                <a:t>Numpy</a:t>
              </a:r>
            </a:p>
            <a:p>
              <a:pPr algn="l" marL="539751" indent="-269876" lvl="1">
                <a:lnSpc>
                  <a:spcPts val="3500"/>
                </a:lnSpc>
                <a:buFont typeface="Arial"/>
                <a:buChar char="•"/>
              </a:pPr>
              <a:r>
                <a:rPr lang="en-US" sz="2500">
                  <a:solidFill>
                    <a:srgbClr val="FFFFFF"/>
                  </a:solidFill>
                  <a:latin typeface="Asap"/>
                  <a:ea typeface="Asap"/>
                  <a:cs typeface="Asap"/>
                  <a:sym typeface="Asap"/>
                </a:rPr>
                <a:t>Opencv</a:t>
              </a:r>
            </a:p>
            <a:p>
              <a:pPr algn="l" marL="539751" indent="-269876" lvl="1">
                <a:lnSpc>
                  <a:spcPts val="3500"/>
                </a:lnSpc>
                <a:buFont typeface="Arial"/>
                <a:buChar char="•"/>
              </a:pPr>
              <a:r>
                <a:rPr lang="en-US" sz="2500">
                  <a:solidFill>
                    <a:srgbClr val="FFFFFF"/>
                  </a:solidFill>
                  <a:latin typeface="Asap"/>
                  <a:ea typeface="Asap"/>
                  <a:cs typeface="Asap"/>
                  <a:sym typeface="Asap"/>
                </a:rPr>
                <a:t>Torch</a:t>
              </a:r>
            </a:p>
          </p:txBody>
        </p:sp>
        <p:sp>
          <p:nvSpPr>
            <p:cNvPr name="TextBox 12" id="12"/>
            <p:cNvSpPr txBox="true"/>
            <p:nvPr/>
          </p:nvSpPr>
          <p:spPr>
            <a:xfrm rot="0">
              <a:off x="0" y="-66675"/>
              <a:ext cx="11372886" cy="632248"/>
            </a:xfrm>
            <a:prstGeom prst="rect">
              <a:avLst/>
            </a:prstGeom>
          </p:spPr>
          <p:txBody>
            <a:bodyPr anchor="t" rtlCol="false" tIns="0" lIns="0" bIns="0" rIns="0">
              <a:spAutoFit/>
            </a:bodyPr>
            <a:lstStyle/>
            <a:p>
              <a:pPr algn="l">
                <a:lnSpc>
                  <a:spcPts val="3919"/>
                </a:lnSpc>
              </a:pPr>
              <a:r>
                <a:rPr lang="en-US" b="true" sz="2799">
                  <a:solidFill>
                    <a:srgbClr val="EC1A83"/>
                  </a:solidFill>
                  <a:latin typeface="Asap Bold"/>
                  <a:ea typeface="Asap Bold"/>
                  <a:cs typeface="Asap Bold"/>
                  <a:sym typeface="Asap Bold"/>
                </a:rPr>
                <a:t>THƯ VIỆN</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2A1">
                <a:alpha val="100000"/>
              </a:srgbClr>
            </a:gs>
            <a:gs pos="100000">
              <a:srgbClr val="FFFFF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614576" y="751438"/>
            <a:ext cx="5813506" cy="8977001"/>
            <a:chOff x="0" y="0"/>
            <a:chExt cx="4112260" cy="6350000"/>
          </a:xfrm>
        </p:grpSpPr>
        <p:sp>
          <p:nvSpPr>
            <p:cNvPr name="Freeform 3" id="3"/>
            <p:cNvSpPr/>
            <p:nvPr/>
          </p:nvSpPr>
          <p:spPr>
            <a:xfrm flipH="false" flipV="false" rot="0">
              <a:off x="0" y="0"/>
              <a:ext cx="4112260" cy="6350000"/>
            </a:xfrm>
            <a:custGeom>
              <a:avLst/>
              <a:gdLst/>
              <a:ahLst/>
              <a:cxnLst/>
              <a:rect r="r" b="b" t="t" l="l"/>
              <a:pathLst>
                <a:path h="6350000" w="4112260">
                  <a:moveTo>
                    <a:pt x="4112260" y="623570"/>
                  </a:moveTo>
                  <a:lnTo>
                    <a:pt x="4112260" y="2641600"/>
                  </a:lnTo>
                  <a:cubicBezTo>
                    <a:pt x="4112260" y="2821940"/>
                    <a:pt x="4033520" y="2993390"/>
                    <a:pt x="3897630" y="3112770"/>
                  </a:cubicBezTo>
                  <a:lnTo>
                    <a:pt x="3897630" y="3112770"/>
                  </a:lnTo>
                  <a:cubicBezTo>
                    <a:pt x="3761740" y="3230880"/>
                    <a:pt x="3683000" y="3402330"/>
                    <a:pt x="3683000" y="3583940"/>
                  </a:cubicBezTo>
                  <a:lnTo>
                    <a:pt x="3683000" y="5726430"/>
                  </a:lnTo>
                  <a:cubicBezTo>
                    <a:pt x="3683000" y="6070600"/>
                    <a:pt x="3403600" y="6350000"/>
                    <a:pt x="3059430" y="6350000"/>
                  </a:cubicBezTo>
                  <a:lnTo>
                    <a:pt x="623570" y="6350000"/>
                  </a:lnTo>
                  <a:cubicBezTo>
                    <a:pt x="279400" y="6350000"/>
                    <a:pt x="0" y="6070600"/>
                    <a:pt x="0" y="5726430"/>
                  </a:cubicBezTo>
                  <a:lnTo>
                    <a:pt x="0" y="623570"/>
                  </a:lnTo>
                  <a:cubicBezTo>
                    <a:pt x="0" y="279400"/>
                    <a:pt x="279400" y="0"/>
                    <a:pt x="623570" y="0"/>
                  </a:cubicBezTo>
                  <a:lnTo>
                    <a:pt x="3489960" y="0"/>
                  </a:lnTo>
                  <a:cubicBezTo>
                    <a:pt x="3834130" y="0"/>
                    <a:pt x="4112260" y="279400"/>
                    <a:pt x="4112260" y="623570"/>
                  </a:cubicBezTo>
                  <a:close/>
                </a:path>
              </a:pathLst>
            </a:custGeom>
            <a:blipFill>
              <a:blip r:embed="rId2"/>
              <a:stretch>
                <a:fillRect l="-86807" t="0" r="-86807" b="0"/>
              </a:stretch>
            </a:blipFill>
          </p:spPr>
        </p:sp>
      </p:grpSp>
      <p:sp>
        <p:nvSpPr>
          <p:cNvPr name="Freeform 4" id="4"/>
          <p:cNvSpPr/>
          <p:nvPr/>
        </p:nvSpPr>
        <p:spPr>
          <a:xfrm flipH="false" flipV="false" rot="0">
            <a:off x="9144000" y="751438"/>
            <a:ext cx="1915074" cy="1879279"/>
          </a:xfrm>
          <a:custGeom>
            <a:avLst/>
            <a:gdLst/>
            <a:ahLst/>
            <a:cxnLst/>
            <a:rect r="r" b="b" t="t" l="l"/>
            <a:pathLst>
              <a:path h="1879279" w="1915074">
                <a:moveTo>
                  <a:pt x="0" y="0"/>
                </a:moveTo>
                <a:lnTo>
                  <a:pt x="1915074" y="0"/>
                </a:lnTo>
                <a:lnTo>
                  <a:pt x="1915074" y="1879278"/>
                </a:lnTo>
                <a:lnTo>
                  <a:pt x="0" y="1879278"/>
                </a:lnTo>
                <a:lnTo>
                  <a:pt x="0" y="0"/>
                </a:lnTo>
                <a:close/>
              </a:path>
            </a:pathLst>
          </a:custGeom>
          <a:blipFill>
            <a:blip r:embed="rId3"/>
            <a:stretch>
              <a:fillRect l="0" t="0" r="0" b="0"/>
            </a:stretch>
          </a:blipFill>
        </p:spPr>
      </p:sp>
      <p:sp>
        <p:nvSpPr>
          <p:cNvPr name="TextBox 5" id="5"/>
          <p:cNvSpPr txBox="true"/>
          <p:nvPr/>
        </p:nvSpPr>
        <p:spPr>
          <a:xfrm rot="0">
            <a:off x="1206832" y="1306671"/>
            <a:ext cx="7688157" cy="501650"/>
          </a:xfrm>
          <a:prstGeom prst="rect">
            <a:avLst/>
          </a:prstGeom>
        </p:spPr>
        <p:txBody>
          <a:bodyPr anchor="t" rtlCol="false" tIns="0" lIns="0" bIns="0" rIns="0">
            <a:spAutoFit/>
          </a:bodyPr>
          <a:lstStyle/>
          <a:p>
            <a:pPr algn="l" marL="0" indent="0" lvl="0">
              <a:lnSpc>
                <a:spcPts val="3850"/>
              </a:lnSpc>
              <a:spcBef>
                <a:spcPct val="0"/>
              </a:spcBef>
            </a:pPr>
            <a:r>
              <a:rPr lang="en-US" sz="3500" spc="-70">
                <a:solidFill>
                  <a:srgbClr val="000000"/>
                </a:solidFill>
                <a:latin typeface="Cabin"/>
                <a:ea typeface="Cabin"/>
                <a:cs typeface="Cabin"/>
                <a:sym typeface="Cabin"/>
              </a:rPr>
              <a:t>Chương II: XÂY DỰNG HỆ THỐNG </a:t>
            </a:r>
          </a:p>
        </p:txBody>
      </p:sp>
      <p:sp>
        <p:nvSpPr>
          <p:cNvPr name="TextBox 6" id="6"/>
          <p:cNvSpPr txBox="true"/>
          <p:nvPr/>
        </p:nvSpPr>
        <p:spPr>
          <a:xfrm rot="0">
            <a:off x="1028700" y="1998583"/>
            <a:ext cx="9503262" cy="7729855"/>
          </a:xfrm>
          <a:prstGeom prst="rect">
            <a:avLst/>
          </a:prstGeom>
        </p:spPr>
        <p:txBody>
          <a:bodyPr anchor="t" rtlCol="false" tIns="0" lIns="0" bIns="0" rIns="0">
            <a:spAutoFit/>
          </a:bodyPr>
          <a:lstStyle/>
          <a:p>
            <a:pPr algn="l">
              <a:lnSpc>
                <a:spcPts val="4355"/>
              </a:lnSpc>
            </a:pPr>
            <a:r>
              <a:rPr lang="en-US" sz="3350">
                <a:solidFill>
                  <a:srgbClr val="000000"/>
                </a:solidFill>
                <a:latin typeface="Asap"/>
                <a:ea typeface="Asap"/>
                <a:cs typeface="Asap"/>
                <a:sym typeface="Asap"/>
              </a:rPr>
              <a:t>Bài toán</a:t>
            </a:r>
          </a:p>
          <a:p>
            <a:pPr algn="l">
              <a:lnSpc>
                <a:spcPts val="4355"/>
              </a:lnSpc>
            </a:pPr>
            <a:r>
              <a:rPr lang="en-US" sz="3350">
                <a:solidFill>
                  <a:srgbClr val="000000"/>
                </a:solidFill>
                <a:latin typeface="Asap"/>
                <a:ea typeface="Asap"/>
                <a:cs typeface="Asap"/>
                <a:sym typeface="Asap"/>
              </a:rPr>
              <a:t>Trước hết, chúng em cần làm rõ sự khác biệt giữa mắt người và máy tính khi nhận diện đối tượng trong ảnh.</a:t>
            </a:r>
          </a:p>
          <a:p>
            <a:pPr algn="l">
              <a:lnSpc>
                <a:spcPts val="4355"/>
              </a:lnSpc>
            </a:pPr>
            <a:r>
              <a:rPr lang="en-US" sz="3350">
                <a:solidFill>
                  <a:srgbClr val="000000"/>
                </a:solidFill>
                <a:latin typeface="Asap"/>
                <a:ea typeface="Asap"/>
                <a:cs typeface="Asap"/>
                <a:sym typeface="Asap"/>
              </a:rPr>
              <a:t>+ Mắt người: Nhận diện đối tượng qua ảnh đối với con người là một quá trình trực quan và tự nhiên. Chúng ta có khả năng:</a:t>
            </a:r>
          </a:p>
          <a:p>
            <a:pPr algn="l">
              <a:lnSpc>
                <a:spcPts val="4355"/>
              </a:lnSpc>
            </a:pPr>
            <a:r>
              <a:rPr lang="en-US" sz="3350">
                <a:solidFill>
                  <a:srgbClr val="000000"/>
                </a:solidFill>
                <a:latin typeface="Asap"/>
                <a:ea typeface="Asap"/>
                <a:cs typeface="Asap"/>
                <a:sym typeface="Asap"/>
              </a:rPr>
              <a:t>+ Máy tính: Ngược lại, máy tính không có khả năng "nhìn" hoặc "hiểu" hình ảnh như mắt người. Đối với máy tính:</a:t>
            </a:r>
          </a:p>
          <a:p>
            <a:pPr algn="l">
              <a:lnSpc>
                <a:spcPts val="4355"/>
              </a:lnSpc>
            </a:pPr>
          </a:p>
          <a:p>
            <a:pPr algn="l">
              <a:lnSpc>
                <a:spcPts val="4355"/>
              </a:lnSpc>
            </a:pPr>
          </a:p>
          <a:p>
            <a:pPr algn="l">
              <a:lnSpc>
                <a:spcPts val="4355"/>
              </a:lnSpc>
            </a:pPr>
          </a:p>
          <a:p>
            <a:pPr algn="l">
              <a:lnSpc>
                <a:spcPts val="4355"/>
              </a:lnSpc>
            </a:pPr>
          </a:p>
        </p:txBody>
      </p:sp>
    </p:spTree>
  </p:cSld>
  <p:clrMapOvr>
    <a:masterClrMapping/>
  </p:clrMapOvr>
</p:sld>
</file>

<file path=ppt/slides/slide9.xml><?xml version="1.0" encoding="utf-8"?>
<p:sld xmlns:p="http://schemas.openxmlformats.org/presentationml/2006/main" xmlns:a="http://schemas.openxmlformats.org/drawingml/2006/main">
  <p:cSld>
    <p:bg>
      <p:bgPr>
        <a:gradFill rotWithShape="true">
          <a:gsLst>
            <a:gs pos="0">
              <a:srgbClr val="FFD8EE">
                <a:alpha val="100000"/>
              </a:srgbClr>
            </a:gs>
            <a:gs pos="100000">
              <a:srgbClr val="FF9CF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4114800"/>
            <a:chOff x="0" y="0"/>
            <a:chExt cx="24084162" cy="6105844"/>
          </a:xfrm>
        </p:grpSpPr>
        <p:sp>
          <p:nvSpPr>
            <p:cNvPr name="Freeform 3" id="3"/>
            <p:cNvSpPr/>
            <p:nvPr/>
          </p:nvSpPr>
          <p:spPr>
            <a:xfrm flipH="false" flipV="false" rot="0">
              <a:off x="0" y="0"/>
              <a:ext cx="24084162" cy="6133529"/>
            </a:xfrm>
            <a:custGeom>
              <a:avLst/>
              <a:gdLst/>
              <a:ahLst/>
              <a:cxnLst/>
              <a:rect r="r" b="b" t="t" l="l"/>
              <a:pathLst>
                <a:path h="6133529" w="24084162">
                  <a:moveTo>
                    <a:pt x="23792062" y="0"/>
                  </a:moveTo>
                  <a:cubicBezTo>
                    <a:pt x="23952716" y="0"/>
                    <a:pt x="24084162" y="131445"/>
                    <a:pt x="24084162" y="292100"/>
                  </a:cubicBezTo>
                  <a:lnTo>
                    <a:pt x="24084162" y="5869370"/>
                  </a:lnTo>
                  <a:cubicBezTo>
                    <a:pt x="24084162" y="6030025"/>
                    <a:pt x="23955766" y="6133529"/>
                    <a:pt x="23798792" y="6099367"/>
                  </a:cubicBezTo>
                  <a:lnTo>
                    <a:pt x="285369" y="4840924"/>
                  </a:lnTo>
                  <a:cubicBezTo>
                    <a:pt x="128397" y="4806761"/>
                    <a:pt x="0" y="4647376"/>
                    <a:pt x="0" y="4486721"/>
                  </a:cubicBezTo>
                  <a:lnTo>
                    <a:pt x="0" y="292100"/>
                  </a:lnTo>
                  <a:cubicBezTo>
                    <a:pt x="0" y="131445"/>
                    <a:pt x="131445" y="0"/>
                    <a:pt x="292100" y="0"/>
                  </a:cubicBezTo>
                  <a:lnTo>
                    <a:pt x="23792062" y="0"/>
                  </a:lnTo>
                  <a:close/>
                </a:path>
              </a:pathLst>
            </a:custGeom>
            <a:solidFill>
              <a:srgbClr val="EC1A83"/>
            </a:solidFill>
          </p:spPr>
        </p:sp>
      </p:grpSp>
      <p:grpSp>
        <p:nvGrpSpPr>
          <p:cNvPr name="Group 4" id="4"/>
          <p:cNvGrpSpPr/>
          <p:nvPr/>
        </p:nvGrpSpPr>
        <p:grpSpPr>
          <a:xfrm rot="0">
            <a:off x="1471237" y="5257800"/>
            <a:ext cx="15788063" cy="4000500"/>
            <a:chOff x="0" y="0"/>
            <a:chExt cx="34533352" cy="8750325"/>
          </a:xfrm>
        </p:grpSpPr>
        <p:sp>
          <p:nvSpPr>
            <p:cNvPr name="Freeform 5" id="5"/>
            <p:cNvSpPr/>
            <p:nvPr/>
          </p:nvSpPr>
          <p:spPr>
            <a:xfrm flipH="false" flipV="false" rot="0">
              <a:off x="-38227" y="-27178"/>
              <a:ext cx="34571580" cy="8777503"/>
            </a:xfrm>
            <a:custGeom>
              <a:avLst/>
              <a:gdLst/>
              <a:ahLst/>
              <a:cxnLst/>
              <a:rect r="r" b="b" t="t" l="l"/>
              <a:pathLst>
                <a:path h="8777503" w="34571580">
                  <a:moveTo>
                    <a:pt x="34286211" y="682752"/>
                  </a:moveTo>
                  <a:cubicBezTo>
                    <a:pt x="34443181" y="716915"/>
                    <a:pt x="34571580" y="876300"/>
                    <a:pt x="34571580" y="1036955"/>
                  </a:cubicBezTo>
                  <a:lnTo>
                    <a:pt x="34571580" y="8485403"/>
                  </a:lnTo>
                  <a:cubicBezTo>
                    <a:pt x="34571580" y="8646058"/>
                    <a:pt x="34440133" y="8777503"/>
                    <a:pt x="34279480" y="8777503"/>
                  </a:cubicBezTo>
                  <a:lnTo>
                    <a:pt x="247269" y="8777503"/>
                  </a:lnTo>
                  <a:cubicBezTo>
                    <a:pt x="86614" y="8777503"/>
                    <a:pt x="0" y="8653932"/>
                    <a:pt x="54610" y="8502929"/>
                  </a:cubicBezTo>
                  <a:lnTo>
                    <a:pt x="2156079" y="246634"/>
                  </a:lnTo>
                  <a:cubicBezTo>
                    <a:pt x="2210816" y="95631"/>
                    <a:pt x="2384044" y="0"/>
                    <a:pt x="2541016" y="34163"/>
                  </a:cubicBezTo>
                  <a:lnTo>
                    <a:pt x="34286211" y="682752"/>
                  </a:lnTo>
                  <a:close/>
                </a:path>
              </a:pathLst>
            </a:custGeom>
            <a:solidFill>
              <a:srgbClr val="FFD8EE"/>
            </a:solidFill>
          </p:spPr>
        </p:sp>
      </p:grpSp>
      <p:grpSp>
        <p:nvGrpSpPr>
          <p:cNvPr name="Group 6" id="6"/>
          <p:cNvGrpSpPr/>
          <p:nvPr/>
        </p:nvGrpSpPr>
        <p:grpSpPr>
          <a:xfrm rot="0">
            <a:off x="2706969" y="701673"/>
            <a:ext cx="12874061" cy="4111591"/>
            <a:chOff x="0" y="0"/>
            <a:chExt cx="17165415" cy="5482121"/>
          </a:xfrm>
        </p:grpSpPr>
        <p:sp>
          <p:nvSpPr>
            <p:cNvPr name="TextBox 7" id="7"/>
            <p:cNvSpPr txBox="true"/>
            <p:nvPr/>
          </p:nvSpPr>
          <p:spPr>
            <a:xfrm rot="0">
              <a:off x="0" y="-44"/>
              <a:ext cx="17165415" cy="3035300"/>
            </a:xfrm>
            <a:prstGeom prst="rect">
              <a:avLst/>
            </a:prstGeom>
          </p:spPr>
          <p:txBody>
            <a:bodyPr anchor="t" rtlCol="false" tIns="0" lIns="0" bIns="0" rIns="0">
              <a:spAutoFit/>
            </a:bodyPr>
            <a:lstStyle/>
            <a:p>
              <a:pPr algn="ctr" marL="0" indent="0" lvl="0">
                <a:lnSpc>
                  <a:spcPts val="17998"/>
                </a:lnSpc>
                <a:spcBef>
                  <a:spcPct val="0"/>
                </a:spcBef>
              </a:pPr>
              <a:r>
                <a:rPr lang="en-US" sz="14998">
                  <a:solidFill>
                    <a:srgbClr val="FFFFFF"/>
                  </a:solidFill>
                  <a:latin typeface="Cabin"/>
                  <a:ea typeface="Cabin"/>
                  <a:cs typeface="Cabin"/>
                  <a:sym typeface="Cabin"/>
                </a:rPr>
                <a:t>Sử dụng YoLo5</a:t>
              </a:r>
            </a:p>
          </p:txBody>
        </p:sp>
        <p:sp>
          <p:nvSpPr>
            <p:cNvPr name="TextBox 8" id="8"/>
            <p:cNvSpPr txBox="true"/>
            <p:nvPr/>
          </p:nvSpPr>
          <p:spPr>
            <a:xfrm rot="0">
              <a:off x="0" y="3175590"/>
              <a:ext cx="17165415" cy="2306532"/>
            </a:xfrm>
            <a:prstGeom prst="rect">
              <a:avLst/>
            </a:prstGeom>
          </p:spPr>
          <p:txBody>
            <a:bodyPr anchor="t" rtlCol="false" tIns="0" lIns="0" bIns="0" rIns="0">
              <a:spAutoFit/>
            </a:bodyPr>
            <a:lstStyle/>
            <a:p>
              <a:pPr algn="ctr">
                <a:lnSpc>
                  <a:spcPts val="4585"/>
                </a:lnSpc>
              </a:pPr>
              <a:r>
                <a:rPr lang="en-US" sz="3500" spc="105">
                  <a:solidFill>
                    <a:srgbClr val="FFFFFF"/>
                  </a:solidFill>
                  <a:latin typeface="Asap"/>
                  <a:ea typeface="Asap"/>
                  <a:cs typeface="Asap"/>
                  <a:sym typeface="Asap"/>
                </a:rPr>
                <a:t>Mô hình YOLO được sử dụng để xác định vị trí các đối tượng trong ảnh thông qua bounding box.</a:t>
              </a:r>
            </a:p>
            <a:p>
              <a:pPr algn="ctr">
                <a:lnSpc>
                  <a:spcPts val="4585"/>
                </a:lnSpc>
              </a:pPr>
            </a:p>
          </p:txBody>
        </p:sp>
      </p:grpSp>
      <p:grpSp>
        <p:nvGrpSpPr>
          <p:cNvPr name="Group 9" id="9"/>
          <p:cNvGrpSpPr/>
          <p:nvPr/>
        </p:nvGrpSpPr>
        <p:grpSpPr>
          <a:xfrm rot="0">
            <a:off x="1660869" y="5143500"/>
            <a:ext cx="15598431" cy="5001046"/>
            <a:chOff x="0" y="0"/>
            <a:chExt cx="20797908" cy="6668061"/>
          </a:xfrm>
        </p:grpSpPr>
        <p:sp>
          <p:nvSpPr>
            <p:cNvPr name="TextBox 10" id="10"/>
            <p:cNvSpPr txBox="true"/>
            <p:nvPr/>
          </p:nvSpPr>
          <p:spPr>
            <a:xfrm rot="0">
              <a:off x="0" y="0"/>
              <a:ext cx="20797908" cy="6096000"/>
            </a:xfrm>
            <a:prstGeom prst="rect">
              <a:avLst/>
            </a:prstGeom>
          </p:spPr>
          <p:txBody>
            <a:bodyPr anchor="t" rtlCol="false" tIns="0" lIns="0" bIns="0" rIns="0">
              <a:spAutoFit/>
            </a:bodyPr>
            <a:lstStyle/>
            <a:p>
              <a:pPr algn="l">
                <a:lnSpc>
                  <a:spcPts val="3599"/>
                </a:lnSpc>
              </a:pPr>
              <a:r>
                <a:rPr lang="en-US" sz="2999">
                  <a:solidFill>
                    <a:srgbClr val="EC1A83"/>
                  </a:solidFill>
                  <a:latin typeface="Cabin"/>
                  <a:ea typeface="Cabin"/>
                  <a:cs typeface="Cabin"/>
                  <a:sym typeface="Cabin"/>
                </a:rPr>
                <a:t>Quy trình:</a:t>
              </a:r>
            </a:p>
            <a:p>
              <a:pPr algn="l" marL="647700" indent="-323850" lvl="1">
                <a:lnSpc>
                  <a:spcPts val="3599"/>
                </a:lnSpc>
                <a:buFont typeface="Arial"/>
                <a:buChar char="•"/>
              </a:pPr>
              <a:r>
                <a:rPr lang="en-US" sz="2999">
                  <a:solidFill>
                    <a:srgbClr val="EC1A83"/>
                  </a:solidFill>
                  <a:latin typeface="Cabin"/>
                  <a:ea typeface="Cabin"/>
                  <a:cs typeface="Cabin"/>
                  <a:sym typeface="Cabin"/>
                </a:rPr>
                <a:t>Thu thập dữ liệu:</a:t>
              </a:r>
            </a:p>
            <a:p>
              <a:pPr algn="l">
                <a:lnSpc>
                  <a:spcPts val="3599"/>
                </a:lnSpc>
              </a:pPr>
              <a:r>
                <a:rPr lang="en-US" sz="2999">
                  <a:solidFill>
                    <a:srgbClr val="EC1A83"/>
                  </a:solidFill>
                  <a:latin typeface="Cabin"/>
                  <a:ea typeface="Cabin"/>
                  <a:cs typeface="Cabin"/>
                  <a:sym typeface="Cabin"/>
                </a:rPr>
                <a:t>Tập dữ liệu chứa hình ảnh của các đối tượng cần nhận diện, cùng với nhãn và tọa độ bounding box.</a:t>
              </a:r>
            </a:p>
            <a:p>
              <a:pPr algn="l">
                <a:lnSpc>
                  <a:spcPts val="3599"/>
                </a:lnSpc>
              </a:pPr>
              <a:r>
                <a:rPr lang="en-US" sz="2999">
                  <a:solidFill>
                    <a:srgbClr val="EC1A83"/>
                  </a:solidFill>
                  <a:latin typeface="Cabin"/>
                  <a:ea typeface="Cabin"/>
                  <a:cs typeface="Cabin"/>
                  <a:sym typeface="Cabin"/>
                </a:rPr>
                <a:t>Đảm bảo dữ liệu đa dạng về kích thước, góc nhìn, điều kiện ánh sáng, và nền.</a:t>
              </a:r>
            </a:p>
            <a:p>
              <a:pPr algn="l" marL="647700" indent="-323850" lvl="1">
                <a:lnSpc>
                  <a:spcPts val="3599"/>
                </a:lnSpc>
                <a:buFont typeface="Arial"/>
                <a:buChar char="•"/>
              </a:pPr>
              <a:r>
                <a:rPr lang="en-US" sz="2999">
                  <a:solidFill>
                    <a:srgbClr val="EC1A83"/>
                  </a:solidFill>
                  <a:latin typeface="Cabin"/>
                  <a:ea typeface="Cabin"/>
                  <a:cs typeface="Cabin"/>
                  <a:sym typeface="Cabin"/>
                </a:rPr>
                <a:t>Kết quả:</a:t>
              </a:r>
            </a:p>
            <a:p>
              <a:pPr algn="l">
                <a:lnSpc>
                  <a:spcPts val="3599"/>
                </a:lnSpc>
              </a:pPr>
              <a:r>
                <a:rPr lang="en-US" sz="2999">
                  <a:solidFill>
                    <a:srgbClr val="EC1A83"/>
                  </a:solidFill>
                  <a:latin typeface="Cabin"/>
                  <a:ea typeface="Cabin"/>
                  <a:cs typeface="Cabin"/>
                  <a:sym typeface="Cabin"/>
                </a:rPr>
                <a:t>Mô hình trả về bounding box kèm nhãn đối tượng trên ảnh.</a:t>
              </a:r>
            </a:p>
            <a:p>
              <a:pPr algn="l">
                <a:lnSpc>
                  <a:spcPts val="3599"/>
                </a:lnSpc>
              </a:pPr>
              <a:r>
                <a:rPr lang="en-US" sz="2999">
                  <a:solidFill>
                    <a:srgbClr val="EC1A83"/>
                  </a:solidFill>
                  <a:latin typeface="Cabin"/>
                  <a:ea typeface="Cabin"/>
                  <a:cs typeface="Cabin"/>
                  <a:sym typeface="Cabin"/>
                </a:rPr>
                <a:t>Ví dụ: Nếu ảnh chứa một con mèo và một cái ghế, mô hình sẽ xác định được tọa độ và phân loại từng đối tượng.</a:t>
              </a:r>
            </a:p>
            <a:p>
              <a:pPr algn="l" marL="0" indent="0" lvl="0">
                <a:lnSpc>
                  <a:spcPts val="3599"/>
                </a:lnSpc>
                <a:spcBef>
                  <a:spcPct val="0"/>
                </a:spcBef>
              </a:pPr>
            </a:p>
          </p:txBody>
        </p:sp>
        <p:sp>
          <p:nvSpPr>
            <p:cNvPr name="TextBox 11" id="11"/>
            <p:cNvSpPr txBox="true"/>
            <p:nvPr/>
          </p:nvSpPr>
          <p:spPr>
            <a:xfrm rot="0">
              <a:off x="0" y="6125034"/>
              <a:ext cx="20797908" cy="543027"/>
            </a:xfrm>
            <a:prstGeom prst="rect">
              <a:avLst/>
            </a:prstGeom>
          </p:spPr>
          <p:txBody>
            <a:bodyPr anchor="t" rtlCol="false" tIns="0" lIns="0" bIns="0" rIns="0">
              <a:spAutoFit/>
            </a:bodyPr>
            <a:lstStyle/>
            <a:p>
              <a:pPr algn="ctr">
                <a:lnSpc>
                  <a:spcPts val="3372"/>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DAGQg83xYNU</dc:identifier>
  <dcterms:modified xsi:type="dcterms:W3CDTF">2011-08-01T06:04:30Z</dcterms:modified>
  <cp:revision>1</cp:revision>
  <dc:title>Bài thuyết trình môn Xử Lý Ảnh và thị giác MT nhóm 8</dc:title>
</cp:coreProperties>
</file>